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comments/modernComment_7F3E8F8F_4C329C6.xml" ContentType="application/vnd.ms-powerpoint.comments+xml"/>
  <Override PartName="/ppt/theme/themeOverride2.xml" ContentType="application/vnd.openxmlformats-officedocument.themeOverride+xml"/>
  <Override PartName="/ppt/notesSlides/notesSlide8.xml" ContentType="application/vnd.openxmlformats-officedocument.presentationml.notesSlide+xml"/>
  <Override PartName="/ppt/comments/modernComment_7F3E8F8E_CFC6621C.xml" ContentType="application/vnd.ms-powerpoint.comments+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theme/themeOverride5.xml" ContentType="application/vnd.openxmlformats-officedocument.themeOverride+xml"/>
  <Override PartName="/ppt/notesSlides/notesSlide11.xml" ContentType="application/vnd.openxmlformats-officedocument.presentationml.notesSlide+xml"/>
  <Override PartName="/ppt/comments/modernComment_7F3E8F8D_3D178136.xml" ContentType="application/vnd.ms-powerpoint.comment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3" r:id="rId5"/>
    <p:sldMasterId id="2147483693" r:id="rId6"/>
    <p:sldMasterId id="2147483661" r:id="rId7"/>
    <p:sldMasterId id="2147483759" r:id="rId8"/>
    <p:sldMasterId id="2147483772" r:id="rId9"/>
    <p:sldMasterId id="2147483784" r:id="rId10"/>
  </p:sldMasterIdLst>
  <p:notesMasterIdLst>
    <p:notesMasterId r:id="rId29"/>
  </p:notesMasterIdLst>
  <p:sldIdLst>
    <p:sldId id="2134806411" r:id="rId11"/>
    <p:sldId id="257" r:id="rId12"/>
    <p:sldId id="264" r:id="rId13"/>
    <p:sldId id="2134806445" r:id="rId14"/>
    <p:sldId id="2134806446" r:id="rId15"/>
    <p:sldId id="2134806448" r:id="rId16"/>
    <p:sldId id="259" r:id="rId17"/>
    <p:sldId id="2134806440" r:id="rId18"/>
    <p:sldId id="3328" r:id="rId19"/>
    <p:sldId id="2134806450" r:id="rId20"/>
    <p:sldId id="2134806415" r:id="rId21"/>
    <p:sldId id="2134806414" r:id="rId22"/>
    <p:sldId id="2134806454" r:id="rId23"/>
    <p:sldId id="2134806455" r:id="rId24"/>
    <p:sldId id="2134806413" r:id="rId25"/>
    <p:sldId id="2134806451" r:id="rId26"/>
    <p:sldId id="2134806456" r:id="rId27"/>
    <p:sldId id="21348064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A40246-169B-731C-E3D4-D2CE66FD2CC0}" name="Darcy Roach" initials="DR" userId="S::Darcy.Roach@intelia.com.au::ba676ee9-e9b4-49e8-a515-8077106c948d" providerId="AD"/>
  <p188:author id="{2930DCA0-7A35-B56F-74EB-4379FDD68058}" name="Hugo Bates" initials="" userId="S::hugo.bates@intelia.com.au::ba74953f-2fdb-4aeb-90e3-56b78010c38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AA7F"/>
    <a:srgbClr val="902C71"/>
    <a:srgbClr val="C33D98"/>
    <a:srgbClr val="0F2B3F"/>
    <a:srgbClr val="184262"/>
    <a:srgbClr val="0D2435"/>
    <a:srgbClr val="2F5597"/>
    <a:srgbClr val="4472C4"/>
    <a:srgbClr val="1E3343"/>
    <a:srgbClr val="133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B70E82-EB20-30AD-B1F3-0F9BDD371ADE}" v="1" dt="2024-08-05T04:17:17.150"/>
    <p1510:client id="{5890B561-13A2-9F61-FBB3-F287CA2F72D6}" v="19" dt="2024-08-05T04:19:29.682"/>
    <p1510:client id="{5BB80CAA-5F76-31F2-D524-6A2BAF4ADBE6}" v="4" dt="2024-08-05T03:56:23.864"/>
    <p1510:client id="{79D0C6C9-7366-4B45-851B-60A13F471DA1}" v="465" dt="2024-08-05T04:15:02.465"/>
    <p1510:client id="{86DD4619-BBB5-C69D-85BF-F61B68A2EDCD}" v="164" dt="2024-08-05T03:07:57.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osh Raslask" userId="S::janosh.raslask@intelia.com.au::6c5bebf3-c154-41f0-a03c-d54f1fb667cb" providerId="AD" clId="Web-{5890B561-13A2-9F61-FBB3-F287CA2F72D6}"/>
    <pc:docChg chg="modSld">
      <pc:chgData name="Janosh Raslask" userId="S::janosh.raslask@intelia.com.au::6c5bebf3-c154-41f0-a03c-d54f1fb667cb" providerId="AD" clId="Web-{5890B561-13A2-9F61-FBB3-F287CA2F72D6}" dt="2024-08-05T04:19:29.682" v="16" actId="1076"/>
      <pc:docMkLst>
        <pc:docMk/>
      </pc:docMkLst>
      <pc:sldChg chg="addSp delSp modSp">
        <pc:chgData name="Janosh Raslask" userId="S::janosh.raslask@intelia.com.au::6c5bebf3-c154-41f0-a03c-d54f1fb667cb" providerId="AD" clId="Web-{5890B561-13A2-9F61-FBB3-F287CA2F72D6}" dt="2024-08-05T04:18:34.649" v="2" actId="1076"/>
        <pc:sldMkLst>
          <pc:docMk/>
          <pc:sldMk cId="0" sldId="2134806411"/>
        </pc:sldMkLst>
        <pc:picChg chg="add mod">
          <ac:chgData name="Janosh Raslask" userId="S::janosh.raslask@intelia.com.au::6c5bebf3-c154-41f0-a03c-d54f1fb667cb" providerId="AD" clId="Web-{5890B561-13A2-9F61-FBB3-F287CA2F72D6}" dt="2024-08-05T04:18:34.649" v="2" actId="1076"/>
          <ac:picMkLst>
            <pc:docMk/>
            <pc:sldMk cId="0" sldId="2134806411"/>
            <ac:picMk id="6" creationId="{E8623320-9404-3D34-9DD2-2A6ED31622BE}"/>
          </ac:picMkLst>
        </pc:picChg>
        <pc:picChg chg="del">
          <ac:chgData name="Janosh Raslask" userId="S::janosh.raslask@intelia.com.au::6c5bebf3-c154-41f0-a03c-d54f1fb667cb" providerId="AD" clId="Web-{5890B561-13A2-9F61-FBB3-F287CA2F72D6}" dt="2024-08-05T04:18:15.648" v="0"/>
          <ac:picMkLst>
            <pc:docMk/>
            <pc:sldMk cId="0" sldId="2134806411"/>
            <ac:picMk id="8" creationId="{EBFFE75B-63BA-870A-AEB1-7DF0CAE7C16E}"/>
          </ac:picMkLst>
        </pc:picChg>
      </pc:sldChg>
      <pc:sldChg chg="addSp delSp modSp">
        <pc:chgData name="Janosh Raslask" userId="S::janosh.raslask@intelia.com.au::6c5bebf3-c154-41f0-a03c-d54f1fb667cb" providerId="AD" clId="Web-{5890B561-13A2-9F61-FBB3-F287CA2F72D6}" dt="2024-08-05T04:19:29.682" v="16" actId="1076"/>
        <pc:sldMkLst>
          <pc:docMk/>
          <pc:sldMk cId="1024950582" sldId="2134806413"/>
        </pc:sldMkLst>
        <pc:spChg chg="del mod">
          <ac:chgData name="Janosh Raslask" userId="S::janosh.raslask@intelia.com.au::6c5bebf3-c154-41f0-a03c-d54f1fb667cb" providerId="AD" clId="Web-{5890B561-13A2-9F61-FBB3-F287CA2F72D6}" dt="2024-08-05T04:18:58.337" v="14"/>
          <ac:spMkLst>
            <pc:docMk/>
            <pc:sldMk cId="1024950582" sldId="2134806413"/>
            <ac:spMk id="7" creationId="{BEE3789D-5999-9ECF-7CBC-3536097581C5}"/>
          </ac:spMkLst>
        </pc:spChg>
        <pc:spChg chg="add del">
          <ac:chgData name="Janosh Raslask" userId="S::janosh.raslask@intelia.com.au::6c5bebf3-c154-41f0-a03c-d54f1fb667cb" providerId="AD" clId="Web-{5890B561-13A2-9F61-FBB3-F287CA2F72D6}" dt="2024-08-05T04:18:52.993" v="11"/>
          <ac:spMkLst>
            <pc:docMk/>
            <pc:sldMk cId="1024950582" sldId="2134806413"/>
            <ac:spMk id="21" creationId="{FBAFADBA-DA23-043C-5A90-66BAD3D1AE2E}"/>
          </ac:spMkLst>
        </pc:spChg>
        <pc:spChg chg="add del">
          <ac:chgData name="Janosh Raslask" userId="S::janosh.raslask@intelia.com.au::6c5bebf3-c154-41f0-a03c-d54f1fb667cb" providerId="AD" clId="Web-{5890B561-13A2-9F61-FBB3-F287CA2F72D6}" dt="2024-08-05T04:18:52.993" v="9"/>
          <ac:spMkLst>
            <pc:docMk/>
            <pc:sldMk cId="1024950582" sldId="2134806413"/>
            <ac:spMk id="22" creationId="{F794DA29-FEE1-2EC5-9F3D-14C36EB4A60C}"/>
          </ac:spMkLst>
        </pc:spChg>
        <pc:picChg chg="mod">
          <ac:chgData name="Janosh Raslask" userId="S::janosh.raslask@intelia.com.au::6c5bebf3-c154-41f0-a03c-d54f1fb667cb" providerId="AD" clId="Web-{5890B561-13A2-9F61-FBB3-F287CA2F72D6}" dt="2024-08-05T04:19:08.822" v="15" actId="1076"/>
          <ac:picMkLst>
            <pc:docMk/>
            <pc:sldMk cId="1024950582" sldId="2134806413"/>
            <ac:picMk id="1026" creationId="{F07D677B-A4E8-DB6C-DC65-156CDB1FDC8F}"/>
          </ac:picMkLst>
        </pc:picChg>
        <pc:picChg chg="add del">
          <ac:chgData name="Janosh Raslask" userId="S::janosh.raslask@intelia.com.au::6c5bebf3-c154-41f0-a03c-d54f1fb667cb" providerId="AD" clId="Web-{5890B561-13A2-9F61-FBB3-F287CA2F72D6}" dt="2024-08-05T04:18:52.993" v="10"/>
          <ac:picMkLst>
            <pc:docMk/>
            <pc:sldMk cId="1024950582" sldId="2134806413"/>
            <ac:picMk id="1028" creationId="{F23C206E-5E51-59A0-846C-34A095B5B981}"/>
          </ac:picMkLst>
        </pc:picChg>
        <pc:picChg chg="mod">
          <ac:chgData name="Janosh Raslask" userId="S::janosh.raslask@intelia.com.au::6c5bebf3-c154-41f0-a03c-d54f1fb667cb" providerId="AD" clId="Web-{5890B561-13A2-9F61-FBB3-F287CA2F72D6}" dt="2024-08-05T04:19:29.682" v="16" actId="1076"/>
          <ac:picMkLst>
            <pc:docMk/>
            <pc:sldMk cId="1024950582" sldId="2134806413"/>
            <ac:picMk id="1030" creationId="{5E13C4CF-229E-DA89-8A39-EDACA39743AF}"/>
          </ac:picMkLst>
        </pc:picChg>
      </pc:sldChg>
    </pc:docChg>
  </pc:docChgLst>
</pc:chgInfo>
</file>

<file path=ppt/comments/modernComment_7F3E8F8D_3D178136.xml><?xml version="1.0" encoding="utf-8"?>
<p188:cmLst xmlns:a="http://schemas.openxmlformats.org/drawingml/2006/main" xmlns:r="http://schemas.openxmlformats.org/officeDocument/2006/relationships" xmlns:p188="http://schemas.microsoft.com/office/powerpoint/2018/8/main">
  <p188:cm id="{E0C288D4-368F-4FA7-ADEE-DB6B99831477}" authorId="{65A40246-169B-731C-E3D4-D2CE66FD2CC0}" created="2024-08-02T01:20:32.822" startDate="2024-08-02T01:20:32.824" dueDate="2024-08-02T01:20:32.824" assignedTo="{2930DCA0-7A35-B56F-74EB-4379FDD68058}" title="@Hugo Bates Happy with how this looks?">
    <pc:sldMkLst xmlns:pc="http://schemas.microsoft.com/office/powerpoint/2013/main/command">
      <pc:docMk/>
      <pc:sldMk cId="1024950582" sldId="2134806413"/>
    </pc:sldMkLst>
    <p188:replyLst>
      <p188:reply id="{907CD075-7288-4DB4-ACD4-63E2E65F8334}" authorId="{2930DCA0-7A35-B56F-74EB-4379FDD68058}" created="2024-08-02T05:38:52.791">
        <p188:txBody>
          <a:bodyPr/>
          <a:lstStyle/>
          <a:p>
            <a:r>
              <a:rPr lang="en-US"/>
              <a:t>Awesome Darcy, perfect - thank you!</a:t>
            </a:r>
          </a:p>
        </p188:txBody>
      </p188:reply>
    </p188:replyLst>
    <p188:txBody>
      <a:bodyPr/>
      <a:lstStyle/>
      <a:p>
        <a:r>
          <a:rPr lang="en-AU"/>
          <a:t>[@Hugo Bates] Happy with how this looks?</a:t>
        </a:r>
      </a:p>
    </p188:txBody>
    <p188:extLst>
      <p:ext xmlns:p="http://schemas.openxmlformats.org/presentationml/2006/main" uri="{5BB2D875-25FF-4072-B9AC-8F64D62656EB}">
        <p228:taskDetails xmlns:p228="http://schemas.microsoft.com/office/powerpoint/2022/08/main">
          <p228:history>
            <p228:event time="2024-08-02T01:20:32.822" id="{047EFA9C-2927-41EA-9DFF-C4B9ADF6AF6F}">
              <p228:atrbtn authorId="{65A40246-169B-731C-E3D4-D2CE66FD2CC0}"/>
              <p228:anchr>
                <p228:comment id="{E0C288D4-368F-4FA7-ADEE-DB6B99831477}"/>
              </p228:anchr>
              <p228:add/>
            </p228:event>
            <p228:event time="2024-08-02T01:20:32.822" id="{848CE70A-1C08-4A80-8D9C-9DC8D1F004C3}">
              <p228:atrbtn authorId="{65A40246-169B-731C-E3D4-D2CE66FD2CC0}"/>
              <p228:anchr>
                <p228:comment id="{E0C288D4-368F-4FA7-ADEE-DB6B99831477}"/>
              </p228:anchr>
              <p228:asgn authorId="{2930DCA0-7A35-B56F-74EB-4379FDD68058}"/>
            </p228:event>
            <p228:event time="2024-08-02T01:20:32.822" id="{7E654E0F-721E-42E8-B4CC-D7237BB275FB}">
              <p228:atrbtn authorId="{65A40246-169B-731C-E3D4-D2CE66FD2CC0}"/>
              <p228:anchr>
                <p228:comment id="{E0C288D4-368F-4FA7-ADEE-DB6B99831477}"/>
              </p228:anchr>
              <p228:title val="@Hugo Bates Happy with how this looks?"/>
            </p228:event>
            <p228:event time="2024-08-02T01:20:32.822" id="{D10956C3-3F89-4F76-BCF9-365353DE929C}">
              <p228:atrbtn authorId="{65A40246-169B-731C-E3D4-D2CE66FD2CC0}"/>
              <p228:anchr>
                <p228:comment id="{E0C288D4-368F-4FA7-ADEE-DB6B99831477}"/>
              </p228:anchr>
              <p228:date stDt="2024-08-02T01:20:32.824" endDt="2024-08-02T01:20:32.824"/>
            </p228:event>
          </p228:history>
        </p228:taskDetails>
      </p:ext>
    </p188:extLst>
  </p188:cm>
</p188:cmLst>
</file>

<file path=ppt/comments/modernComment_7F3E8F8E_CFC6621C.xml><?xml version="1.0" encoding="utf-8"?>
<p188:cmLst xmlns:a="http://schemas.openxmlformats.org/drawingml/2006/main" xmlns:r="http://schemas.openxmlformats.org/officeDocument/2006/relationships" xmlns:p188="http://schemas.microsoft.com/office/powerpoint/2018/8/main">
  <p188:cm id="{C3336A71-5D3B-487D-9267-B8B5B490C4F5}" authorId="{65A40246-169B-731C-E3D4-D2CE66FD2CC0}" created="2024-08-02T01:38:07.316" startDate="2024-08-05T01:34:29.010" dueDate="2024-08-05T01:34:29.010" assignedTo="{2930DCA0-7A35-B56F-74EB-4379FDD68058}" title="@Hugo Bates got these in mate, lmk if you need any adjustments">
    <pc:sldMkLst xmlns:pc="http://schemas.microsoft.com/office/powerpoint/2013/main/command">
      <pc:docMk/>
      <pc:sldMk cId="3485884956" sldId="2134806414"/>
    </pc:sldMkLst>
    <p188:replyLst>
      <p188:reply id="{CBFB7E57-1C33-47BC-B957-F5A53464AC98}" authorId="{2930DCA0-7A35-B56F-74EB-4379FDD68058}" created="2024-08-02T05:39:39.292">
        <p188:txBody>
          <a:bodyPr/>
          <a:lstStyle/>
          <a:p>
            <a:r>
              <a:rPr lang="en-US"/>
              <a:t>Great thanks mate- thinking..
Simon Masters (Principal BA / Strategist)
Radhika - Data Engineer
Aungshu - Data Engineer
Erin - Senior BA
Vilas - Senior PM</a:t>
            </a:r>
          </a:p>
        </p188:txBody>
      </p188:reply>
      <p188:reply id="{21BBFE24-B70D-4A5B-98BC-07FE82A2256A}" authorId="{65A40246-169B-731C-E3D4-D2CE66FD2CC0}" created="2024-08-05T01:34:29.010">
        <p188:txBody>
          <a:bodyPr/>
          <a:lstStyle/>
          <a:p>
            <a:r>
              <a:rPr lang="en-AU"/>
              <a:t>[@Hugo Bates] got these in mate, lmk if you need any adjustments</a:t>
            </a:r>
          </a:p>
        </p188:txBody>
      </p188:reply>
    </p188:replyLst>
    <p188:txBody>
      <a:bodyPr/>
      <a:lstStyle/>
      <a:p>
        <a:r>
          <a:rPr lang="en-AU"/>
          <a:t>[@Hugo Bates] Got this template in - will change to appropriate personnel once you get confirmation from JC</a:t>
        </a:r>
      </a:p>
    </p188:txBody>
    <p188:extLst>
      <p:ext xmlns:p="http://schemas.openxmlformats.org/presentationml/2006/main" uri="{5BB2D875-25FF-4072-B9AC-8F64D62656EB}">
        <p228:taskDetails xmlns:p228="http://schemas.microsoft.com/office/powerpoint/2022/08/main">
          <p228:history>
            <p228:event time="2024-08-05T01:34:29.010" id="{923AD726-FEFB-42F1-AC92-0B514631911C}">
              <p228:atrbtn authorId="{65A40246-169B-731C-E3D4-D2CE66FD2CC0}"/>
              <p228:anchr>
                <p228:comment id="{21BBFE24-B70D-4A5B-98BC-07FE82A2256A}"/>
              </p228:anchr>
              <p228:add/>
            </p228:event>
            <p228:event time="2024-08-05T01:34:29.010" id="{3253C627-8384-488B-8A0A-0CDAD8B0AA25}">
              <p228:atrbtn authorId="{65A40246-169B-731C-E3D4-D2CE66FD2CC0}"/>
              <p228:anchr>
                <p228:comment id="{21BBFE24-B70D-4A5B-98BC-07FE82A2256A}"/>
              </p228:anchr>
              <p228:asgn authorId="{2930DCA0-7A35-B56F-74EB-4379FDD68058}"/>
            </p228:event>
            <p228:event time="2024-08-05T01:34:29.010" id="{44FE063C-3463-4E8E-8C25-51B83B263FD2}">
              <p228:atrbtn authorId="{65A40246-169B-731C-E3D4-D2CE66FD2CC0}"/>
              <p228:anchr>
                <p228:comment id="{21BBFE24-B70D-4A5B-98BC-07FE82A2256A}"/>
              </p228:anchr>
              <p228:date stDt="2024-08-05T01:34:29.010" endDt="2024-08-05T01:34:29.010"/>
            </p228:event>
            <p228:event time="2024-08-05T01:34:29.010" id="{F45E3A34-611C-4738-A21F-A2DA49539117}">
              <p228:atrbtn authorId="{65A40246-169B-731C-E3D4-D2CE66FD2CC0}"/>
              <p228:anchr>
                <p228:comment id="{21BBFE24-B70D-4A5B-98BC-07FE82A2256A}"/>
              </p228:anchr>
              <p228:title val="@Hugo Bates got these in mate, lmk if you need any adjustments"/>
            </p228:event>
          </p228:history>
        </p228:taskDetails>
      </p:ext>
    </p188:extLst>
  </p188:cm>
</p188:cmLst>
</file>

<file path=ppt/comments/modernComment_7F3E8F8F_4C329C6.xml><?xml version="1.0" encoding="utf-8"?>
<p188:cmLst xmlns:a="http://schemas.openxmlformats.org/drawingml/2006/main" xmlns:r="http://schemas.openxmlformats.org/officeDocument/2006/relationships" xmlns:p188="http://schemas.microsoft.com/office/powerpoint/2018/8/main">
  <p188:cm id="{203DCF58-511D-4B41-BB13-E05D05877316}" authorId="{65A40246-169B-731C-E3D4-D2CE66FD2CC0}" created="2024-08-02T01:17:30.522" startDate="2024-08-02T01:17:30.523" dueDate="2024-08-02T01:17:30.523" assignedTo="{2930DCA0-7A35-B56F-74EB-4379FDD68058}" title="@Hugo Bates Check this out mate - open to any feedback… roles may need some tweaking - happy for you to just list and I'll fix it into the graphic if that’s easier">
    <pc:sldMkLst xmlns:pc="http://schemas.microsoft.com/office/powerpoint/2013/main/command">
      <pc:docMk/>
      <pc:sldMk cId="79899078" sldId="2134806415"/>
    </pc:sldMkLst>
    <p188:replyLst>
      <p188:reply id="{7D618355-25D6-4E30-AEAC-CD0DBEB7C20E}" authorId="{2930DCA0-7A35-B56F-74EB-4379FDD68058}" created="2024-08-02T05:41:20.624">
        <p188:txBody>
          <a:bodyPr/>
          <a:lstStyle/>
          <a:p>
            <a:r>
              <a:rPr lang="en-US"/>
              <a:t>Good idea mate, did you have one more around advisory as well - just thinking for a third column </a:t>
            </a:r>
          </a:p>
        </p188:txBody>
      </p188:reply>
    </p188:replyLst>
    <p188:txBody>
      <a:bodyPr/>
      <a:lstStyle/>
      <a:p>
        <a:r>
          <a:rPr lang="en-AU"/>
          <a:t>[@Hugo Bates] Check this out mate - open to any feedback… roles may need some tweaking - happy for you to just list and I'll fix it into the graphic if that’s easier</a:t>
        </a:r>
      </a:p>
    </p188:txBody>
    <p188:extLst>
      <p:ext xmlns:p="http://schemas.openxmlformats.org/presentationml/2006/main" uri="{5BB2D875-25FF-4072-B9AC-8F64D62656EB}">
        <p228:taskDetails xmlns:p228="http://schemas.microsoft.com/office/powerpoint/2022/08/main">
          <p228:history>
            <p228:event time="2024-08-02T01:17:30.522" id="{E6991156-9387-4CAE-82CB-BBF7E4A753BA}">
              <p228:atrbtn authorId="{65A40246-169B-731C-E3D4-D2CE66FD2CC0}"/>
              <p228:anchr>
                <p228:comment id="{203DCF58-511D-4B41-BB13-E05D05877316}"/>
              </p228:anchr>
              <p228:add/>
            </p228:event>
            <p228:event time="2024-08-02T01:17:30.522" id="{7279B2B8-621D-407A-9F6E-B46D0D75B9F9}">
              <p228:atrbtn authorId="{65A40246-169B-731C-E3D4-D2CE66FD2CC0}"/>
              <p228:anchr>
                <p228:comment id="{203DCF58-511D-4B41-BB13-E05D05877316}"/>
              </p228:anchr>
              <p228:asgn authorId="{2930DCA0-7A35-B56F-74EB-4379FDD68058}"/>
            </p228:event>
            <p228:event time="2024-08-02T01:17:30.522" id="{3F10920D-6E0B-428B-AAA7-60B0950086E4}">
              <p228:atrbtn authorId="{65A40246-169B-731C-E3D4-D2CE66FD2CC0}"/>
              <p228:anchr>
                <p228:comment id="{203DCF58-511D-4B41-BB13-E05D05877316}"/>
              </p228:anchr>
              <p228:title val="@Hugo Bates Check this out mate - open to any feedback… roles may need some tweaking - happy for you to just list and I'll fix it into the graphic if that’s easier"/>
            </p228:event>
            <p228:event time="2024-08-02T01:17:30.522" id="{C9DB3200-E564-462F-BBCC-A33A415E7CF6}">
              <p228:atrbtn authorId="{65A40246-169B-731C-E3D4-D2CE66FD2CC0}"/>
              <p228:anchr>
                <p228:comment id="{203DCF58-511D-4B41-BB13-E05D05877316}"/>
              </p228:anchr>
              <p228:date stDt="2024-08-02T01:17:30.523" endDt="2024-08-02T01:17:30.523"/>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293C5-92BA-4E35-AD6C-43E09061846E}" type="datetimeFigureOut">
              <a:rPr lang="en-AU" smtClean="0"/>
              <a:t>4/08/2024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4C05EE-114F-4994-8EF9-A3DECF659BAE}" type="slidenum">
              <a:rPr lang="en-AU" smtClean="0"/>
              <a:t>‹#›</a:t>
            </a:fld>
            <a:endParaRPr lang="en-AU"/>
          </a:p>
        </p:txBody>
      </p:sp>
    </p:spTree>
    <p:extLst>
      <p:ext uri="{BB962C8B-B14F-4D97-AF65-F5344CB8AC3E}">
        <p14:creationId xmlns:p14="http://schemas.microsoft.com/office/powerpoint/2010/main" val="271495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AU"/>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7152C-9688-45E1-94AA-3608A74DCFD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82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7152C-9688-45E1-94AA-3608A74DCFD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006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2" name="Google Shape;72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520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43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5" name="Google Shape;535;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588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7152C-9688-45E1-94AA-3608A74DCFD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655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7152C-9688-45E1-94AA-3608A74DCFD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503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57152C-9688-45E1-94AA-3608A74DCFD0}" type="slidenum">
              <a:rPr kumimoji="0" lang="en-AU"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AU"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52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15.png"/><Relationship Id="rId5" Type="http://schemas.microsoft.com/office/2007/relationships/hdphoto" Target="../media/hdphoto1.wdp"/><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39F57-BD95-86F6-FD93-602AF6309D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14FA959-E912-79F8-66C7-5D4199F5BA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93C751E3-D019-1F6C-3F18-4232D5BDEC18}"/>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0494DDC7-2B57-A82B-29F9-FEFF017CC7A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92E8DE3-9B0D-EC06-4D0A-AB4122EC4C3A}"/>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2941005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165D-6D61-AC0C-2A12-078C8F912B92}"/>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570AC808-E320-F291-A617-5409A2C5A2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B3CC2BE-4330-3197-A911-A21F99465140}"/>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DEB6A039-9026-C73F-DCD5-C5624440235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D335CAA-42E1-560D-DDC6-2B664C841929}"/>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103311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7DF18A-50E3-E650-607E-FB93D93B108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7BB60954-8A1A-BC6D-FF45-256639C52E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19EFFBB-0123-9A13-A008-4F188750493C}"/>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FC00144F-6F77-46E9-E3A0-A7C4104F0EC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409FC5F-FF6F-B66E-070B-8770F57AD5F4}"/>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41572749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INT003_ConsultantTemplate_REV00.png" descr="INT003_ConsultantTemplate_REV00.png">
            <a:extLst>
              <a:ext uri="{FF2B5EF4-FFF2-40B4-BE49-F238E27FC236}">
                <a16:creationId xmlns:a16="http://schemas.microsoft.com/office/drawing/2014/main" id="{9844B039-1D8C-4943-9EB8-C5F9CBCCB26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a:ln w="12700">
            <a:miter lim="400000"/>
          </a:ln>
        </p:spPr>
      </p:pic>
      <p:sp>
        <p:nvSpPr>
          <p:cNvPr id="3" name="Subtitle 2">
            <a:extLst>
              <a:ext uri="{FF2B5EF4-FFF2-40B4-BE49-F238E27FC236}">
                <a16:creationId xmlns:a16="http://schemas.microsoft.com/office/drawing/2014/main" id="{96181DF8-70B3-4E03-A811-6CE516B6B876}"/>
              </a:ext>
            </a:extLst>
          </p:cNvPr>
          <p:cNvSpPr>
            <a:spLocks noGrp="1"/>
          </p:cNvSpPr>
          <p:nvPr>
            <p:ph type="subTitle" idx="1"/>
          </p:nvPr>
        </p:nvSpPr>
        <p:spPr>
          <a:xfrm>
            <a:off x="336644" y="4166138"/>
            <a:ext cx="7470262" cy="1655762"/>
          </a:xfrm>
        </p:spPr>
        <p:txBody>
          <a:bodyPr/>
          <a:lstStyle>
            <a:lvl1pPr marL="0" indent="0" algn="l">
              <a:buNone/>
              <a:defRPr sz="2400" b="0">
                <a:solidFill>
                  <a:srgbClr val="009999"/>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6" name="Slide Number Placeholder 5">
            <a:extLst>
              <a:ext uri="{FF2B5EF4-FFF2-40B4-BE49-F238E27FC236}">
                <a16:creationId xmlns:a16="http://schemas.microsoft.com/office/drawing/2014/main" id="{A4C2DBD9-9767-4D30-9E82-C766B2C7AFE6}"/>
              </a:ext>
            </a:extLst>
          </p:cNvPr>
          <p:cNvSpPr>
            <a:spLocks noGrp="1"/>
          </p:cNvSpPr>
          <p:nvPr>
            <p:ph type="sldNum" sz="quarter" idx="12"/>
          </p:nvPr>
        </p:nvSpPr>
        <p:spPr/>
        <p:txBody>
          <a:bodyPr/>
          <a:lstStyle>
            <a:lvl1pPr>
              <a:defRPr>
                <a:solidFill>
                  <a:schemeClr val="bg1"/>
                </a:solidFill>
                <a:latin typeface="Roboto Light" panose="02000000000000000000" pitchFamily="2" charset="0"/>
                <a:ea typeface="Roboto Light" panose="02000000000000000000" pitchFamily="2" charset="0"/>
              </a:defRPr>
            </a:lvl1pPr>
          </a:lstStyle>
          <a:p>
            <a:fld id="{4F82895F-B626-4F52-A856-6EAC42388413}" type="slidenum">
              <a:rPr lang="en-AU" smtClean="0"/>
              <a:pPr/>
              <a:t>‹#›</a:t>
            </a:fld>
            <a:endParaRPr lang="en-AU"/>
          </a:p>
        </p:txBody>
      </p:sp>
      <p:pic>
        <p:nvPicPr>
          <p:cNvPr id="8" name="Image" descr="Image">
            <a:extLst>
              <a:ext uri="{FF2B5EF4-FFF2-40B4-BE49-F238E27FC236}">
                <a16:creationId xmlns:a16="http://schemas.microsoft.com/office/drawing/2014/main" id="{E73A5073-9820-4ACA-BEFA-9D282FAB995A}"/>
              </a:ext>
            </a:extLst>
          </p:cNvPr>
          <p:cNvPicPr>
            <a:picLocks noChangeAspect="1"/>
          </p:cNvPicPr>
          <p:nvPr userDrawn="1"/>
        </p:nvPicPr>
        <p:blipFill>
          <a:blip r:embed="rId3"/>
          <a:stretch>
            <a:fillRect/>
          </a:stretch>
        </p:blipFill>
        <p:spPr>
          <a:xfrm>
            <a:off x="327297" y="260451"/>
            <a:ext cx="2585797" cy="601462"/>
          </a:xfrm>
          <a:prstGeom prst="rect">
            <a:avLst/>
          </a:prstGeom>
          <a:ln w="12700">
            <a:miter lim="400000"/>
          </a:ln>
        </p:spPr>
      </p:pic>
      <p:sp>
        <p:nvSpPr>
          <p:cNvPr id="27" name="TextBox 26">
            <a:extLst>
              <a:ext uri="{FF2B5EF4-FFF2-40B4-BE49-F238E27FC236}">
                <a16:creationId xmlns:a16="http://schemas.microsoft.com/office/drawing/2014/main" id="{0DC93F5D-C153-4A96-A614-87C07B7378B0}"/>
              </a:ext>
            </a:extLst>
          </p:cNvPr>
          <p:cNvSpPr txBox="1"/>
          <p:nvPr userDrawn="1"/>
        </p:nvSpPr>
        <p:spPr>
          <a:xfrm>
            <a:off x="86201" y="6418209"/>
            <a:ext cx="1728000" cy="276999"/>
          </a:xfrm>
          <a:prstGeom prst="rect">
            <a:avLst/>
          </a:prstGeom>
          <a:noFill/>
        </p:spPr>
        <p:txBody>
          <a:bodyPr wrap="square" rtlCol="0">
            <a:spAutoFit/>
          </a:bodyPr>
          <a:lstStyle/>
          <a:p>
            <a:pPr algn="ctr"/>
            <a:r>
              <a:rPr lang="en-US" sz="1200">
                <a:solidFill>
                  <a:schemeClr val="bg1"/>
                </a:solidFill>
                <a:latin typeface="Roboto Light" panose="02000000000000000000" pitchFamily="2" charset="0"/>
                <a:ea typeface="Roboto Light" panose="02000000000000000000" pitchFamily="2" charset="0"/>
              </a:rPr>
              <a:t>www.intelia.com.au</a:t>
            </a:r>
            <a:endParaRPr lang="en-AU" sz="1200">
              <a:solidFill>
                <a:schemeClr val="bg1"/>
              </a:solidFill>
              <a:latin typeface="Roboto Light" panose="02000000000000000000" pitchFamily="2" charset="0"/>
              <a:ea typeface="Roboto Light" panose="02000000000000000000" pitchFamily="2" charset="0"/>
            </a:endParaRPr>
          </a:p>
        </p:txBody>
      </p:sp>
      <p:grpSp>
        <p:nvGrpSpPr>
          <p:cNvPr id="12" name="Group 11">
            <a:extLst>
              <a:ext uri="{FF2B5EF4-FFF2-40B4-BE49-F238E27FC236}">
                <a16:creationId xmlns:a16="http://schemas.microsoft.com/office/drawing/2014/main" id="{CF891142-D870-911C-A8FA-38218912949E}"/>
              </a:ext>
            </a:extLst>
          </p:cNvPr>
          <p:cNvGrpSpPr/>
          <p:nvPr userDrawn="1"/>
        </p:nvGrpSpPr>
        <p:grpSpPr>
          <a:xfrm>
            <a:off x="8027081" y="4123421"/>
            <a:ext cx="1782000" cy="1930242"/>
            <a:chOff x="10349554" y="94891"/>
            <a:chExt cx="1782000" cy="1930242"/>
          </a:xfrm>
        </p:grpSpPr>
        <p:pic>
          <p:nvPicPr>
            <p:cNvPr id="19" name="Picture 18" descr="Icon&#10;&#10;Description automatically generated">
              <a:extLst>
                <a:ext uri="{FF2B5EF4-FFF2-40B4-BE49-F238E27FC236}">
                  <a16:creationId xmlns:a16="http://schemas.microsoft.com/office/drawing/2014/main" id="{79068037-4AAD-B28C-CB52-AFDAB71AE53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2738" t="7430" r="6871" b="19015"/>
            <a:stretch/>
          </p:blipFill>
          <p:spPr>
            <a:xfrm>
              <a:off x="10350536" y="94891"/>
              <a:ext cx="1780037" cy="1622465"/>
            </a:xfrm>
            <a:prstGeom prst="rect">
              <a:avLst/>
            </a:prstGeom>
          </p:spPr>
        </p:pic>
        <p:sp>
          <p:nvSpPr>
            <p:cNvPr id="20" name="TextBox 19">
              <a:extLst>
                <a:ext uri="{FF2B5EF4-FFF2-40B4-BE49-F238E27FC236}">
                  <a16:creationId xmlns:a16="http://schemas.microsoft.com/office/drawing/2014/main" id="{949E87E7-2B9C-4A9B-31C2-918C25A94560}"/>
                </a:ext>
              </a:extLst>
            </p:cNvPr>
            <p:cNvSpPr txBox="1"/>
            <p:nvPr userDrawn="1"/>
          </p:nvSpPr>
          <p:spPr>
            <a:xfrm>
              <a:off x="10349554" y="1717356"/>
              <a:ext cx="1782000" cy="307777"/>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Data &amp; Analytics</a:t>
              </a:r>
              <a:endParaRPr lang="en-AU" sz="1400" b="1">
                <a:solidFill>
                  <a:schemeClr val="tx1"/>
                </a:solidFill>
                <a:latin typeface="Roboto" panose="02000000000000000000" pitchFamily="2" charset="0"/>
                <a:ea typeface="Roboto" panose="02000000000000000000" pitchFamily="2" charset="0"/>
              </a:endParaRPr>
            </a:p>
          </p:txBody>
        </p:sp>
      </p:grpSp>
      <p:grpSp>
        <p:nvGrpSpPr>
          <p:cNvPr id="13" name="Group 12">
            <a:extLst>
              <a:ext uri="{FF2B5EF4-FFF2-40B4-BE49-F238E27FC236}">
                <a16:creationId xmlns:a16="http://schemas.microsoft.com/office/drawing/2014/main" id="{BB833B67-B360-C9FD-92B5-7B75C70CDA95}"/>
              </a:ext>
            </a:extLst>
          </p:cNvPr>
          <p:cNvGrpSpPr/>
          <p:nvPr userDrawn="1"/>
        </p:nvGrpSpPr>
        <p:grpSpPr>
          <a:xfrm>
            <a:off x="9108453" y="2283258"/>
            <a:ext cx="1782000" cy="1840163"/>
            <a:chOff x="8715954" y="1389779"/>
            <a:chExt cx="1782000" cy="1840163"/>
          </a:xfrm>
        </p:grpSpPr>
        <p:pic>
          <p:nvPicPr>
            <p:cNvPr id="17" name="Picture 16" descr="Logo, icon&#10;&#10;Description automatically generated">
              <a:extLst>
                <a:ext uri="{FF2B5EF4-FFF2-40B4-BE49-F238E27FC236}">
                  <a16:creationId xmlns:a16="http://schemas.microsoft.com/office/drawing/2014/main" id="{FFA6495E-A54B-7FEC-ED53-A059FD10FDC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2069" t="17003" r="12153" b="17511"/>
            <a:stretch/>
          </p:blipFill>
          <p:spPr>
            <a:xfrm>
              <a:off x="8716936" y="1389779"/>
              <a:ext cx="1780037" cy="1532386"/>
            </a:xfrm>
            <a:prstGeom prst="rect">
              <a:avLst/>
            </a:prstGeom>
          </p:spPr>
        </p:pic>
        <p:sp>
          <p:nvSpPr>
            <p:cNvPr id="18" name="TextBox 17">
              <a:extLst>
                <a:ext uri="{FF2B5EF4-FFF2-40B4-BE49-F238E27FC236}">
                  <a16:creationId xmlns:a16="http://schemas.microsoft.com/office/drawing/2014/main" id="{A1ADA261-186E-0C31-FBFF-2C1531B89C3A}"/>
                </a:ext>
              </a:extLst>
            </p:cNvPr>
            <p:cNvSpPr txBox="1"/>
            <p:nvPr userDrawn="1"/>
          </p:nvSpPr>
          <p:spPr>
            <a:xfrm>
              <a:off x="8715954" y="2922165"/>
              <a:ext cx="1782000" cy="307777"/>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Cloud</a:t>
              </a:r>
              <a:endParaRPr lang="en-AU" sz="1400" b="1">
                <a:solidFill>
                  <a:schemeClr val="tx1"/>
                </a:solidFill>
                <a:latin typeface="Roboto" panose="02000000000000000000" pitchFamily="2" charset="0"/>
                <a:ea typeface="Roboto" panose="02000000000000000000" pitchFamily="2" charset="0"/>
              </a:endParaRPr>
            </a:p>
          </p:txBody>
        </p:sp>
      </p:grpSp>
      <p:grpSp>
        <p:nvGrpSpPr>
          <p:cNvPr id="14" name="Group 13">
            <a:extLst>
              <a:ext uri="{FF2B5EF4-FFF2-40B4-BE49-F238E27FC236}">
                <a16:creationId xmlns:a16="http://schemas.microsoft.com/office/drawing/2014/main" id="{BD47C692-F50C-7DE0-75CE-B3B172A6B15A}"/>
              </a:ext>
            </a:extLst>
          </p:cNvPr>
          <p:cNvGrpSpPr/>
          <p:nvPr userDrawn="1"/>
        </p:nvGrpSpPr>
        <p:grpSpPr>
          <a:xfrm>
            <a:off x="9987538" y="4123421"/>
            <a:ext cx="2088000" cy="1930350"/>
            <a:chOff x="10136038" y="2777706"/>
            <a:chExt cx="2088000" cy="1930350"/>
          </a:xfrm>
        </p:grpSpPr>
        <p:pic>
          <p:nvPicPr>
            <p:cNvPr id="15" name="Picture 14" descr="Icon&#10;&#10;Description automatically generated">
              <a:extLst>
                <a:ext uri="{FF2B5EF4-FFF2-40B4-BE49-F238E27FC236}">
                  <a16:creationId xmlns:a16="http://schemas.microsoft.com/office/drawing/2014/main" id="{DAC88306-5F71-1EB8-B3F0-C6814B2E0C23}"/>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7678" t="13872" r="12717" b="12574"/>
            <a:stretch/>
          </p:blipFill>
          <p:spPr>
            <a:xfrm>
              <a:off x="10298704" y="2777706"/>
              <a:ext cx="1762669" cy="1622465"/>
            </a:xfrm>
            <a:prstGeom prst="rect">
              <a:avLst/>
            </a:prstGeom>
          </p:spPr>
        </p:pic>
        <p:sp>
          <p:nvSpPr>
            <p:cNvPr id="16" name="TextBox 15">
              <a:extLst>
                <a:ext uri="{FF2B5EF4-FFF2-40B4-BE49-F238E27FC236}">
                  <a16:creationId xmlns:a16="http://schemas.microsoft.com/office/drawing/2014/main" id="{F2FEC531-9608-E319-3B4F-F9B0367D7B03}"/>
                </a:ext>
              </a:extLst>
            </p:cNvPr>
            <p:cNvSpPr txBox="1"/>
            <p:nvPr userDrawn="1"/>
          </p:nvSpPr>
          <p:spPr>
            <a:xfrm>
              <a:off x="10136038" y="4398456"/>
              <a:ext cx="2088000" cy="309600"/>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Intelligent Automation</a:t>
              </a:r>
              <a:endParaRPr lang="en-AU" sz="1400" b="1">
                <a:solidFill>
                  <a:schemeClr val="tx1"/>
                </a:solidFill>
                <a:latin typeface="Roboto" panose="02000000000000000000" pitchFamily="2" charset="0"/>
                <a:ea typeface="Roboto" panose="02000000000000000000" pitchFamily="2" charset="0"/>
              </a:endParaRPr>
            </a:p>
          </p:txBody>
        </p:sp>
      </p:grpSp>
      <p:sp>
        <p:nvSpPr>
          <p:cNvPr id="21" name="Title 1">
            <a:extLst>
              <a:ext uri="{FF2B5EF4-FFF2-40B4-BE49-F238E27FC236}">
                <a16:creationId xmlns:a16="http://schemas.microsoft.com/office/drawing/2014/main" id="{AF560B31-A0FC-C6DF-531B-98CC54401D4F}"/>
              </a:ext>
            </a:extLst>
          </p:cNvPr>
          <p:cNvSpPr>
            <a:spLocks noGrp="1"/>
          </p:cNvSpPr>
          <p:nvPr>
            <p:ph type="ctrTitle"/>
          </p:nvPr>
        </p:nvSpPr>
        <p:spPr>
          <a:xfrm>
            <a:off x="336644" y="1389779"/>
            <a:ext cx="7470262" cy="2387600"/>
          </a:xfrm>
        </p:spPr>
        <p:txBody>
          <a:bodyPr anchor="t">
            <a:normAutofit/>
          </a:bodyPr>
          <a:lstStyle>
            <a:lvl1pPr algn="l">
              <a:defRPr sz="4000" b="1">
                <a:solidFill>
                  <a:schemeClr val="bg1"/>
                </a:solidFill>
                <a:latin typeface="Roboto" panose="02000000000000000000" pitchFamily="2" charset="0"/>
                <a:ea typeface="Roboto" panose="02000000000000000000" pitchFamily="2" charset="0"/>
              </a:defRPr>
            </a:lvl1pPr>
          </a:lstStyle>
          <a:p>
            <a:r>
              <a:rPr lang="en-US"/>
              <a:t>Click to edit Master title style</a:t>
            </a:r>
            <a:endParaRPr lang="en-AU"/>
          </a:p>
        </p:txBody>
      </p:sp>
    </p:spTree>
    <p:extLst>
      <p:ext uri="{BB962C8B-B14F-4D97-AF65-F5344CB8AC3E}">
        <p14:creationId xmlns:p14="http://schemas.microsoft.com/office/powerpoint/2010/main" val="2256872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25A0-5F20-4D24-A8BC-6440FAFB96D1}"/>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B6057367-A524-40B9-A3B3-134252CCAB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2902ACE4-A4CD-42B2-89E3-BFE8D8419446}"/>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Footer Placeholder 4">
            <a:extLst>
              <a:ext uri="{FF2B5EF4-FFF2-40B4-BE49-F238E27FC236}">
                <a16:creationId xmlns:a16="http://schemas.microsoft.com/office/drawing/2014/main" id="{80841D17-466E-683F-AC29-2B46A5582A2A}"/>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2303752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162A4-8F23-4FB2-8BFD-C6D43A60C28F}"/>
              </a:ext>
            </a:extLst>
          </p:cNvPr>
          <p:cNvSpPr>
            <a:spLocks noGrp="1"/>
          </p:cNvSpPr>
          <p:nvPr>
            <p:ph type="title"/>
          </p:nvPr>
        </p:nvSpPr>
        <p:spPr>
          <a:xfrm>
            <a:off x="831850" y="1709738"/>
            <a:ext cx="10515600" cy="2852737"/>
          </a:xfrm>
        </p:spPr>
        <p:txBody>
          <a:bodyPr anchor="t">
            <a:normAutofit/>
          </a:bodyPr>
          <a:lstStyle>
            <a:lvl1pPr>
              <a:defRPr sz="54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BFA2578E-17CF-471C-AECF-C9B1EFB18F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75BE7E8E-DF17-4394-B0B4-6FCD6FD4D1AF}"/>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Footer Placeholder 4">
            <a:extLst>
              <a:ext uri="{FF2B5EF4-FFF2-40B4-BE49-F238E27FC236}">
                <a16:creationId xmlns:a16="http://schemas.microsoft.com/office/drawing/2014/main" id="{A16EA432-F9E4-D56A-B7AB-B530762CF987}"/>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325743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5723B-F10E-4519-810A-FD82D613D378}"/>
              </a:ext>
            </a:extLst>
          </p:cNvPr>
          <p:cNvSpPr>
            <a:spLocks noGrp="1"/>
          </p:cNvSpPr>
          <p:nvPr>
            <p:ph sz="half" idx="1"/>
          </p:nvPr>
        </p:nvSpPr>
        <p:spPr>
          <a:xfrm>
            <a:off x="415506" y="139430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E9C1B85-B45B-40E3-98F3-1B3A1AB5C351}"/>
              </a:ext>
            </a:extLst>
          </p:cNvPr>
          <p:cNvSpPr>
            <a:spLocks noGrp="1"/>
          </p:cNvSpPr>
          <p:nvPr>
            <p:ph sz="half" idx="2"/>
          </p:nvPr>
        </p:nvSpPr>
        <p:spPr>
          <a:xfrm>
            <a:off x="5749506" y="139430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Slide Number Placeholder 6">
            <a:extLst>
              <a:ext uri="{FF2B5EF4-FFF2-40B4-BE49-F238E27FC236}">
                <a16:creationId xmlns:a16="http://schemas.microsoft.com/office/drawing/2014/main" id="{9E4459DC-4FB6-4903-A623-900CB9F02519}"/>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Title Placeholder 1">
            <a:extLst>
              <a:ext uri="{FF2B5EF4-FFF2-40B4-BE49-F238E27FC236}">
                <a16:creationId xmlns:a16="http://schemas.microsoft.com/office/drawing/2014/main" id="{128FBA18-7484-4528-8FC5-8C340ED1B0B8}"/>
              </a:ext>
            </a:extLst>
          </p:cNvPr>
          <p:cNvSpPr>
            <a:spLocks noGrp="1"/>
          </p:cNvSpPr>
          <p:nvPr>
            <p:ph type="title"/>
          </p:nvPr>
        </p:nvSpPr>
        <p:spPr>
          <a:xfrm>
            <a:off x="415506" y="365125"/>
            <a:ext cx="10515600" cy="877079"/>
          </a:xfrm>
          <a:prstGeom prst="rect">
            <a:avLst/>
          </a:prstGeom>
        </p:spPr>
        <p:txBody>
          <a:bodyPr vert="horz" lIns="91440" tIns="45720" rIns="91440" bIns="45720" rtlCol="0" anchor="t">
            <a:normAutofit/>
          </a:bodyPr>
          <a:lstStyle/>
          <a:p>
            <a:r>
              <a:rPr lang="en-US"/>
              <a:t>Click to edit Master title style</a:t>
            </a:r>
            <a:endParaRPr lang="en-AU"/>
          </a:p>
        </p:txBody>
      </p:sp>
      <p:sp>
        <p:nvSpPr>
          <p:cNvPr id="10" name="Footer Placeholder 4">
            <a:extLst>
              <a:ext uri="{FF2B5EF4-FFF2-40B4-BE49-F238E27FC236}">
                <a16:creationId xmlns:a16="http://schemas.microsoft.com/office/drawing/2014/main" id="{905B8B91-3501-F99C-EFB5-D661B5C046F8}"/>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19688394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F60D5F-9268-4C4B-BC5E-866D53E68733}"/>
              </a:ext>
            </a:extLst>
          </p:cNvPr>
          <p:cNvSpPr>
            <a:spLocks noGrp="1"/>
          </p:cNvSpPr>
          <p:nvPr>
            <p:ph type="body" idx="1"/>
          </p:nvPr>
        </p:nvSpPr>
        <p:spPr>
          <a:xfrm>
            <a:off x="415506" y="1387868"/>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1817D2-6B2D-400B-AD32-B7E277D6ACD5}"/>
              </a:ext>
            </a:extLst>
          </p:cNvPr>
          <p:cNvSpPr>
            <a:spLocks noGrp="1"/>
          </p:cNvSpPr>
          <p:nvPr>
            <p:ph sz="half" idx="2"/>
          </p:nvPr>
        </p:nvSpPr>
        <p:spPr>
          <a:xfrm>
            <a:off x="415506" y="223765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FE561AE-7FD9-48AF-A173-5D3368F1BEFF}"/>
              </a:ext>
            </a:extLst>
          </p:cNvPr>
          <p:cNvSpPr>
            <a:spLocks noGrp="1"/>
          </p:cNvSpPr>
          <p:nvPr>
            <p:ph type="body" sz="quarter" idx="3"/>
          </p:nvPr>
        </p:nvSpPr>
        <p:spPr>
          <a:xfrm>
            <a:off x="5747918" y="1387868"/>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8C898D-80AB-485A-B922-6095F0F1F06D}"/>
              </a:ext>
            </a:extLst>
          </p:cNvPr>
          <p:cNvSpPr>
            <a:spLocks noGrp="1"/>
          </p:cNvSpPr>
          <p:nvPr>
            <p:ph sz="quarter" idx="4"/>
          </p:nvPr>
        </p:nvSpPr>
        <p:spPr>
          <a:xfrm>
            <a:off x="5747918" y="223765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Slide Number Placeholder 8">
            <a:extLst>
              <a:ext uri="{FF2B5EF4-FFF2-40B4-BE49-F238E27FC236}">
                <a16:creationId xmlns:a16="http://schemas.microsoft.com/office/drawing/2014/main" id="{42D72B8E-BEB0-4864-A065-01EFE2836743}"/>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10" name="Title Placeholder 1">
            <a:extLst>
              <a:ext uri="{FF2B5EF4-FFF2-40B4-BE49-F238E27FC236}">
                <a16:creationId xmlns:a16="http://schemas.microsoft.com/office/drawing/2014/main" id="{A3456741-C5F3-40D4-8BB3-F119D920A289}"/>
              </a:ext>
            </a:extLst>
          </p:cNvPr>
          <p:cNvSpPr>
            <a:spLocks noGrp="1"/>
          </p:cNvSpPr>
          <p:nvPr>
            <p:ph type="title"/>
          </p:nvPr>
        </p:nvSpPr>
        <p:spPr>
          <a:xfrm>
            <a:off x="415506" y="365125"/>
            <a:ext cx="10515600" cy="877079"/>
          </a:xfrm>
          <a:prstGeom prst="rect">
            <a:avLst/>
          </a:prstGeom>
        </p:spPr>
        <p:txBody>
          <a:bodyPr vert="horz" lIns="91440" tIns="45720" rIns="91440" bIns="45720" rtlCol="0" anchor="t">
            <a:normAutofit/>
          </a:bodyPr>
          <a:lstStyle/>
          <a:p>
            <a:r>
              <a:rPr lang="en-US"/>
              <a:t>Click to edit Master title style</a:t>
            </a:r>
            <a:endParaRPr lang="en-AU"/>
          </a:p>
        </p:txBody>
      </p:sp>
      <p:sp>
        <p:nvSpPr>
          <p:cNvPr id="12" name="Footer Placeholder 4">
            <a:extLst>
              <a:ext uri="{FF2B5EF4-FFF2-40B4-BE49-F238E27FC236}">
                <a16:creationId xmlns:a16="http://schemas.microsoft.com/office/drawing/2014/main" id="{5E822FB1-1879-2CE5-2BA9-AC7B1A60E419}"/>
              </a:ext>
            </a:extLst>
          </p:cNvPr>
          <p:cNvSpPr>
            <a:spLocks noGrp="1"/>
          </p:cNvSpPr>
          <p:nvPr>
            <p:ph type="ftr" sz="quarter" idx="1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1579996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37C57-2A31-4A48-BD44-D8759BA459F4}"/>
              </a:ext>
            </a:extLst>
          </p:cNvPr>
          <p:cNvSpPr>
            <a:spLocks noGrp="1"/>
          </p:cNvSpPr>
          <p:nvPr>
            <p:ph type="title"/>
          </p:nvPr>
        </p:nvSpPr>
        <p:spPr/>
        <p:txBody>
          <a:bodyPr/>
          <a:lstStyle/>
          <a:p>
            <a:r>
              <a:rPr lang="en-US"/>
              <a:t>Click to edit Master title style</a:t>
            </a:r>
            <a:endParaRPr lang="en-AU"/>
          </a:p>
        </p:txBody>
      </p:sp>
      <p:sp>
        <p:nvSpPr>
          <p:cNvPr id="5" name="Slide Number Placeholder 4">
            <a:extLst>
              <a:ext uri="{FF2B5EF4-FFF2-40B4-BE49-F238E27FC236}">
                <a16:creationId xmlns:a16="http://schemas.microsoft.com/office/drawing/2014/main" id="{1B410D8B-1F44-4E88-AD30-7A10F71EB3C3}"/>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7" name="Footer Placeholder 4">
            <a:extLst>
              <a:ext uri="{FF2B5EF4-FFF2-40B4-BE49-F238E27FC236}">
                <a16:creationId xmlns:a16="http://schemas.microsoft.com/office/drawing/2014/main" id="{7504F5EA-247A-3C9B-2620-BD6B0D2D7A2D}"/>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28573126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FE0EE-2CE7-48F3-AEA7-86DE845BA4AD}"/>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6" name="Footer Placeholder 4">
            <a:extLst>
              <a:ext uri="{FF2B5EF4-FFF2-40B4-BE49-F238E27FC236}">
                <a16:creationId xmlns:a16="http://schemas.microsoft.com/office/drawing/2014/main" id="{CF5B3ED0-B68C-0217-EEC6-F95BFAE36F55}"/>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11072195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E8E6-5117-4A94-B83F-D5C36A69598A}"/>
              </a:ext>
            </a:extLst>
          </p:cNvPr>
          <p:cNvSpPr>
            <a:spLocks noGrp="1"/>
          </p:cNvSpPr>
          <p:nvPr>
            <p:ph type="title"/>
          </p:nvPr>
        </p:nvSpPr>
        <p:spPr>
          <a:xfrm>
            <a:off x="279074" y="457200"/>
            <a:ext cx="3932237" cy="1600200"/>
          </a:xfrm>
        </p:spPr>
        <p:txBody>
          <a:bodyPr anchor="ctr"/>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15528D66-C2FA-4F95-8FA1-F1F2C9B563E2}"/>
              </a:ext>
            </a:extLst>
          </p:cNvPr>
          <p:cNvSpPr>
            <a:spLocks noGrp="1"/>
          </p:cNvSpPr>
          <p:nvPr>
            <p:ph idx="1"/>
          </p:nvPr>
        </p:nvSpPr>
        <p:spPr>
          <a:xfrm>
            <a:off x="4518956" y="987425"/>
            <a:ext cx="6172200" cy="4873625"/>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4F835A53-5151-4B3F-8775-1B079318180D}"/>
              </a:ext>
            </a:extLst>
          </p:cNvPr>
          <p:cNvSpPr>
            <a:spLocks noGrp="1"/>
          </p:cNvSpPr>
          <p:nvPr>
            <p:ph type="body" sz="half" idx="2"/>
          </p:nvPr>
        </p:nvSpPr>
        <p:spPr>
          <a:xfrm>
            <a:off x="279074" y="2057400"/>
            <a:ext cx="3932237" cy="3811588"/>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93C9DA68-F2A4-4970-8B3C-4FD30CBB0FE2}"/>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9" name="Footer Placeholder 4">
            <a:extLst>
              <a:ext uri="{FF2B5EF4-FFF2-40B4-BE49-F238E27FC236}">
                <a16:creationId xmlns:a16="http://schemas.microsoft.com/office/drawing/2014/main" id="{C4AF0900-758D-4004-C108-E282B4968543}"/>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163225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8B69-B74D-875E-8F6A-8185493BA9B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030B9C0D-D6B7-76BF-2B8A-82DCE1A550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EFDE4CD-ECA8-3907-9376-C6D202AAF8AF}"/>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42822FB5-7740-198C-BD42-94E856DB6C1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C733176-6CE1-35E9-0CF8-24C64196E7B4}"/>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4201387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A03DAB-66E9-4949-9BCD-60047B9ABB17}"/>
              </a:ext>
            </a:extLst>
          </p:cNvPr>
          <p:cNvSpPr>
            <a:spLocks noGrp="1"/>
          </p:cNvSpPr>
          <p:nvPr>
            <p:ph type="pic" idx="1"/>
          </p:nvPr>
        </p:nvSpPr>
        <p:spPr>
          <a:xfrm>
            <a:off x="4518959"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7" name="Slide Number Placeholder 6">
            <a:extLst>
              <a:ext uri="{FF2B5EF4-FFF2-40B4-BE49-F238E27FC236}">
                <a16:creationId xmlns:a16="http://schemas.microsoft.com/office/drawing/2014/main" id="{3680EF2F-83F0-4D46-822C-C0D8B4F20260}"/>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Title 1">
            <a:extLst>
              <a:ext uri="{FF2B5EF4-FFF2-40B4-BE49-F238E27FC236}">
                <a16:creationId xmlns:a16="http://schemas.microsoft.com/office/drawing/2014/main" id="{36D16296-914A-4A54-9890-6FACC84D13FB}"/>
              </a:ext>
            </a:extLst>
          </p:cNvPr>
          <p:cNvSpPr>
            <a:spLocks noGrp="1"/>
          </p:cNvSpPr>
          <p:nvPr>
            <p:ph type="title"/>
          </p:nvPr>
        </p:nvSpPr>
        <p:spPr>
          <a:xfrm>
            <a:off x="279074" y="457200"/>
            <a:ext cx="3932237" cy="1600200"/>
          </a:xfrm>
        </p:spPr>
        <p:txBody>
          <a:bodyPr anchor="ctr"/>
          <a:lstStyle>
            <a:lvl1pPr>
              <a:defRPr sz="3200"/>
            </a:lvl1pPr>
          </a:lstStyle>
          <a:p>
            <a:r>
              <a:rPr lang="en-US"/>
              <a:t>Click to edit Master title style</a:t>
            </a:r>
            <a:endParaRPr lang="en-AU"/>
          </a:p>
        </p:txBody>
      </p:sp>
      <p:sp>
        <p:nvSpPr>
          <p:cNvPr id="9" name="Text Placeholder 3">
            <a:extLst>
              <a:ext uri="{FF2B5EF4-FFF2-40B4-BE49-F238E27FC236}">
                <a16:creationId xmlns:a16="http://schemas.microsoft.com/office/drawing/2014/main" id="{30FEA6EA-16E5-43A1-86EA-9B5F02A0010B}"/>
              </a:ext>
            </a:extLst>
          </p:cNvPr>
          <p:cNvSpPr>
            <a:spLocks noGrp="1"/>
          </p:cNvSpPr>
          <p:nvPr>
            <p:ph type="body" sz="half" idx="2"/>
          </p:nvPr>
        </p:nvSpPr>
        <p:spPr>
          <a:xfrm>
            <a:off x="279074" y="2057400"/>
            <a:ext cx="3932237" cy="3811588"/>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Footer Placeholder 4">
            <a:extLst>
              <a:ext uri="{FF2B5EF4-FFF2-40B4-BE49-F238E27FC236}">
                <a16:creationId xmlns:a16="http://schemas.microsoft.com/office/drawing/2014/main" id="{FC8FECE0-11F9-62F7-A8F0-FC62DDF37810}"/>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4122632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6C814-8405-4787-8A9F-79C32222BC43}"/>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33AC3ADE-28BA-4D72-A43F-43AFAFC6DA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4B74C9D7-65DA-434C-BFF6-1AEABBFE0125}"/>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Footer Placeholder 4">
            <a:extLst>
              <a:ext uri="{FF2B5EF4-FFF2-40B4-BE49-F238E27FC236}">
                <a16:creationId xmlns:a16="http://schemas.microsoft.com/office/drawing/2014/main" id="{A9985F0C-4E96-50EB-BE49-536DC5FAAF8E}"/>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36407743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E87B95-18E9-4C96-A70E-5DEEEF848F6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86F666DC-8EA6-4727-A8B2-DAE9D73F8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0E631568-5565-4ED4-BD9A-699B57057C92}"/>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Footer Placeholder 4">
            <a:extLst>
              <a:ext uri="{FF2B5EF4-FFF2-40B4-BE49-F238E27FC236}">
                <a16:creationId xmlns:a16="http://schemas.microsoft.com/office/drawing/2014/main" id="{EF150AAF-22A1-9A1C-9D6D-BC61416A6128}"/>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24571971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85723B-F10E-4519-810A-FD82D613D378}"/>
              </a:ext>
            </a:extLst>
          </p:cNvPr>
          <p:cNvSpPr>
            <a:spLocks noGrp="1"/>
          </p:cNvSpPr>
          <p:nvPr>
            <p:ph sz="half" idx="1"/>
          </p:nvPr>
        </p:nvSpPr>
        <p:spPr>
          <a:xfrm>
            <a:off x="415506" y="139430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E9C1B85-B45B-40E3-98F3-1B3A1AB5C351}"/>
              </a:ext>
            </a:extLst>
          </p:cNvPr>
          <p:cNvSpPr>
            <a:spLocks noGrp="1"/>
          </p:cNvSpPr>
          <p:nvPr>
            <p:ph sz="half" idx="2"/>
          </p:nvPr>
        </p:nvSpPr>
        <p:spPr>
          <a:xfrm>
            <a:off x="5749506" y="1394309"/>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a:extLst>
              <a:ext uri="{FF2B5EF4-FFF2-40B4-BE49-F238E27FC236}">
                <a16:creationId xmlns:a16="http://schemas.microsoft.com/office/drawing/2014/main" id="{27B9F25E-56A4-47D3-B705-6C1076F9B80A}"/>
              </a:ext>
            </a:extLst>
          </p:cNvPr>
          <p:cNvSpPr>
            <a:spLocks noGrp="1"/>
          </p:cNvSpPr>
          <p:nvPr>
            <p:ph type="ftr" sz="quarter" idx="11"/>
          </p:nvPr>
        </p:nvSpPr>
        <p:spPr/>
        <p:txBody>
          <a:bodyPr/>
          <a:lstStyle/>
          <a:p>
            <a:r>
              <a:rPr lang="en-US"/>
              <a:t>Deakin Propsal: Review of Current Business Insights &amp; Analytics Platforms</a:t>
            </a:r>
            <a:endParaRPr lang="en-AU"/>
          </a:p>
        </p:txBody>
      </p:sp>
      <p:sp>
        <p:nvSpPr>
          <p:cNvPr id="7" name="Slide Number Placeholder 6">
            <a:extLst>
              <a:ext uri="{FF2B5EF4-FFF2-40B4-BE49-F238E27FC236}">
                <a16:creationId xmlns:a16="http://schemas.microsoft.com/office/drawing/2014/main" id="{9E4459DC-4FB6-4903-A623-900CB9F02519}"/>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Title Placeholder 1">
            <a:extLst>
              <a:ext uri="{FF2B5EF4-FFF2-40B4-BE49-F238E27FC236}">
                <a16:creationId xmlns:a16="http://schemas.microsoft.com/office/drawing/2014/main" id="{128FBA18-7484-4528-8FC5-8C340ED1B0B8}"/>
              </a:ext>
            </a:extLst>
          </p:cNvPr>
          <p:cNvSpPr>
            <a:spLocks noGrp="1"/>
          </p:cNvSpPr>
          <p:nvPr>
            <p:ph type="title"/>
          </p:nvPr>
        </p:nvSpPr>
        <p:spPr>
          <a:xfrm>
            <a:off x="415506" y="365125"/>
            <a:ext cx="10515600" cy="877079"/>
          </a:xfrm>
          <a:prstGeom prst="rect">
            <a:avLst/>
          </a:prstGeom>
        </p:spPr>
        <p:txBody>
          <a:bodyPr vert="horz" lIns="91440" tIns="45720" rIns="91440" bIns="45720" rtlCol="0" anchor="t">
            <a:normAutofit/>
          </a:bodyPr>
          <a:lstStyle/>
          <a:p>
            <a:r>
              <a:rPr lang="en-US"/>
              <a:t>Click to edit Master title style</a:t>
            </a:r>
            <a:endParaRPr lang="en-AU"/>
          </a:p>
        </p:txBody>
      </p:sp>
    </p:spTree>
    <p:extLst>
      <p:ext uri="{BB962C8B-B14F-4D97-AF65-F5344CB8AC3E}">
        <p14:creationId xmlns:p14="http://schemas.microsoft.com/office/powerpoint/2010/main" val="39899768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F60D5F-9268-4C4B-BC5E-866D53E68733}"/>
              </a:ext>
            </a:extLst>
          </p:cNvPr>
          <p:cNvSpPr>
            <a:spLocks noGrp="1"/>
          </p:cNvSpPr>
          <p:nvPr>
            <p:ph type="body" idx="1"/>
          </p:nvPr>
        </p:nvSpPr>
        <p:spPr>
          <a:xfrm>
            <a:off x="415506" y="1387868"/>
            <a:ext cx="5157787"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1817D2-6B2D-400B-AD32-B7E277D6ACD5}"/>
              </a:ext>
            </a:extLst>
          </p:cNvPr>
          <p:cNvSpPr>
            <a:spLocks noGrp="1"/>
          </p:cNvSpPr>
          <p:nvPr>
            <p:ph sz="half" idx="2"/>
          </p:nvPr>
        </p:nvSpPr>
        <p:spPr>
          <a:xfrm>
            <a:off x="415506" y="223765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2FE561AE-7FD9-48AF-A173-5D3368F1BEFF}"/>
              </a:ext>
            </a:extLst>
          </p:cNvPr>
          <p:cNvSpPr>
            <a:spLocks noGrp="1"/>
          </p:cNvSpPr>
          <p:nvPr>
            <p:ph type="body" sz="quarter" idx="3"/>
          </p:nvPr>
        </p:nvSpPr>
        <p:spPr>
          <a:xfrm>
            <a:off x="5747918" y="1387868"/>
            <a:ext cx="5183188" cy="823912"/>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8C898D-80AB-485A-B922-6095F0F1F06D}"/>
              </a:ext>
            </a:extLst>
          </p:cNvPr>
          <p:cNvSpPr>
            <a:spLocks noGrp="1"/>
          </p:cNvSpPr>
          <p:nvPr>
            <p:ph sz="quarter" idx="4"/>
          </p:nvPr>
        </p:nvSpPr>
        <p:spPr>
          <a:xfrm>
            <a:off x="5747918" y="223765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Footer Placeholder 7">
            <a:extLst>
              <a:ext uri="{FF2B5EF4-FFF2-40B4-BE49-F238E27FC236}">
                <a16:creationId xmlns:a16="http://schemas.microsoft.com/office/drawing/2014/main" id="{0D82EF0D-D3D5-4F12-94AD-9B4D7A3E08CA}"/>
              </a:ext>
            </a:extLst>
          </p:cNvPr>
          <p:cNvSpPr>
            <a:spLocks noGrp="1"/>
          </p:cNvSpPr>
          <p:nvPr>
            <p:ph type="ftr" sz="quarter" idx="11"/>
          </p:nvPr>
        </p:nvSpPr>
        <p:spPr/>
        <p:txBody>
          <a:bodyPr/>
          <a:lstStyle/>
          <a:p>
            <a:r>
              <a:rPr lang="en-US"/>
              <a:t>Deakin Propsal: Review of Current Business Insights &amp; Analytics Platforms</a:t>
            </a:r>
            <a:endParaRPr lang="en-AU"/>
          </a:p>
        </p:txBody>
      </p:sp>
      <p:sp>
        <p:nvSpPr>
          <p:cNvPr id="9" name="Slide Number Placeholder 8">
            <a:extLst>
              <a:ext uri="{FF2B5EF4-FFF2-40B4-BE49-F238E27FC236}">
                <a16:creationId xmlns:a16="http://schemas.microsoft.com/office/drawing/2014/main" id="{42D72B8E-BEB0-4864-A065-01EFE2836743}"/>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10" name="Title Placeholder 1">
            <a:extLst>
              <a:ext uri="{FF2B5EF4-FFF2-40B4-BE49-F238E27FC236}">
                <a16:creationId xmlns:a16="http://schemas.microsoft.com/office/drawing/2014/main" id="{A3456741-C5F3-40D4-8BB3-F119D920A289}"/>
              </a:ext>
            </a:extLst>
          </p:cNvPr>
          <p:cNvSpPr>
            <a:spLocks noGrp="1"/>
          </p:cNvSpPr>
          <p:nvPr>
            <p:ph type="title"/>
          </p:nvPr>
        </p:nvSpPr>
        <p:spPr>
          <a:xfrm>
            <a:off x="415506" y="365125"/>
            <a:ext cx="10515600" cy="877079"/>
          </a:xfrm>
          <a:prstGeom prst="rect">
            <a:avLst/>
          </a:prstGeom>
        </p:spPr>
        <p:txBody>
          <a:bodyPr vert="horz" lIns="91440" tIns="45720" rIns="91440" bIns="45720" rtlCol="0" anchor="t">
            <a:normAutofit/>
          </a:bodyPr>
          <a:lstStyle/>
          <a:p>
            <a:r>
              <a:rPr lang="en-US"/>
              <a:t>Click to edit Master title style</a:t>
            </a:r>
            <a:endParaRPr lang="en-AU"/>
          </a:p>
        </p:txBody>
      </p:sp>
    </p:spTree>
    <p:extLst>
      <p:ext uri="{BB962C8B-B14F-4D97-AF65-F5344CB8AC3E}">
        <p14:creationId xmlns:p14="http://schemas.microsoft.com/office/powerpoint/2010/main" val="24968179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0A03DAB-66E9-4949-9BCD-60047B9ABB17}"/>
              </a:ext>
            </a:extLst>
          </p:cNvPr>
          <p:cNvSpPr>
            <a:spLocks noGrp="1"/>
          </p:cNvSpPr>
          <p:nvPr>
            <p:ph type="pic" idx="1"/>
          </p:nvPr>
        </p:nvSpPr>
        <p:spPr>
          <a:xfrm>
            <a:off x="4518959"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AU"/>
          </a:p>
        </p:txBody>
      </p:sp>
      <p:sp>
        <p:nvSpPr>
          <p:cNvPr id="6" name="Footer Placeholder 5">
            <a:extLst>
              <a:ext uri="{FF2B5EF4-FFF2-40B4-BE49-F238E27FC236}">
                <a16:creationId xmlns:a16="http://schemas.microsoft.com/office/drawing/2014/main" id="{CADDEBFD-3E48-4CFB-890E-DC876DC66658}"/>
              </a:ext>
            </a:extLst>
          </p:cNvPr>
          <p:cNvSpPr>
            <a:spLocks noGrp="1"/>
          </p:cNvSpPr>
          <p:nvPr>
            <p:ph type="ftr" sz="quarter" idx="11"/>
          </p:nvPr>
        </p:nvSpPr>
        <p:spPr/>
        <p:txBody>
          <a:bodyPr/>
          <a:lstStyle/>
          <a:p>
            <a:r>
              <a:rPr lang="en-US"/>
              <a:t>Deakin Propsal: Review of Current Business Insights &amp; Analytics Platforms</a:t>
            </a:r>
            <a:endParaRPr lang="en-AU"/>
          </a:p>
        </p:txBody>
      </p:sp>
      <p:sp>
        <p:nvSpPr>
          <p:cNvPr id="7" name="Slide Number Placeholder 6">
            <a:extLst>
              <a:ext uri="{FF2B5EF4-FFF2-40B4-BE49-F238E27FC236}">
                <a16:creationId xmlns:a16="http://schemas.microsoft.com/office/drawing/2014/main" id="{3680EF2F-83F0-4D46-822C-C0D8B4F20260}"/>
              </a:ext>
            </a:extLst>
          </p:cNvPr>
          <p:cNvSpPr>
            <a:spLocks noGrp="1"/>
          </p:cNvSpPr>
          <p:nvPr>
            <p:ph type="sldNum" sz="quarter" idx="12"/>
          </p:nvPr>
        </p:nvSpPr>
        <p:spPr/>
        <p:txBody>
          <a:bodyPr/>
          <a:lstStyle/>
          <a:p>
            <a:fld id="{4F82895F-B626-4F52-A856-6EAC42388413}" type="slidenum">
              <a:rPr lang="en-AU" smtClean="0"/>
              <a:t>‹#›</a:t>
            </a:fld>
            <a:endParaRPr lang="en-AU"/>
          </a:p>
        </p:txBody>
      </p:sp>
      <p:sp>
        <p:nvSpPr>
          <p:cNvPr id="8" name="Title 1">
            <a:extLst>
              <a:ext uri="{FF2B5EF4-FFF2-40B4-BE49-F238E27FC236}">
                <a16:creationId xmlns:a16="http://schemas.microsoft.com/office/drawing/2014/main" id="{36D16296-914A-4A54-9890-6FACC84D13FB}"/>
              </a:ext>
            </a:extLst>
          </p:cNvPr>
          <p:cNvSpPr>
            <a:spLocks noGrp="1"/>
          </p:cNvSpPr>
          <p:nvPr>
            <p:ph type="title"/>
          </p:nvPr>
        </p:nvSpPr>
        <p:spPr>
          <a:xfrm>
            <a:off x="279074" y="457200"/>
            <a:ext cx="3932237" cy="1600200"/>
          </a:xfrm>
        </p:spPr>
        <p:txBody>
          <a:bodyPr anchor="ctr"/>
          <a:lstStyle>
            <a:lvl1pPr>
              <a:defRPr sz="3200"/>
            </a:lvl1pPr>
          </a:lstStyle>
          <a:p>
            <a:r>
              <a:rPr lang="en-US"/>
              <a:t>Click to edit Master title style</a:t>
            </a:r>
            <a:endParaRPr lang="en-AU"/>
          </a:p>
        </p:txBody>
      </p:sp>
      <p:sp>
        <p:nvSpPr>
          <p:cNvPr id="9" name="Text Placeholder 3">
            <a:extLst>
              <a:ext uri="{FF2B5EF4-FFF2-40B4-BE49-F238E27FC236}">
                <a16:creationId xmlns:a16="http://schemas.microsoft.com/office/drawing/2014/main" id="{30FEA6EA-16E5-43A1-86EA-9B5F02A0010B}"/>
              </a:ext>
            </a:extLst>
          </p:cNvPr>
          <p:cNvSpPr>
            <a:spLocks noGrp="1"/>
          </p:cNvSpPr>
          <p:nvPr>
            <p:ph type="body" sz="half" idx="2"/>
          </p:nvPr>
        </p:nvSpPr>
        <p:spPr>
          <a:xfrm>
            <a:off x="279074" y="2057400"/>
            <a:ext cx="3932237" cy="3811588"/>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44289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7" name="Picture 2">
            <a:extLst>
              <a:ext uri="{FF2B5EF4-FFF2-40B4-BE49-F238E27FC236}">
                <a16:creationId xmlns:a16="http://schemas.microsoft.com/office/drawing/2014/main" id="{FFFC6368-2211-F40F-C8C7-184EFFE62FA4}"/>
              </a:ext>
            </a:extLst>
          </p:cNvPr>
          <p:cNvPicPr>
            <a:picLocks noChangeAspect="1"/>
          </p:cNvPicPr>
          <p:nvPr userDrawn="1"/>
        </p:nvPicPr>
        <p:blipFill>
          <a:blip r:embed="rId2">
            <a:alphaModFix amt="35000"/>
          </a:blip>
          <a:srcRect t="20571" r="13865" b="6706"/>
          <a:stretch>
            <a:fillRect/>
          </a:stretch>
        </p:blipFill>
        <p:spPr>
          <a:xfrm>
            <a:off x="0" y="893"/>
            <a:ext cx="12192000" cy="6856214"/>
          </a:xfrm>
          <a:prstGeom prst="rect">
            <a:avLst/>
          </a:prstGeom>
        </p:spPr>
      </p:pic>
      <p:pic>
        <p:nvPicPr>
          <p:cNvPr id="3" name="Picture 2">
            <a:extLst>
              <a:ext uri="{FF2B5EF4-FFF2-40B4-BE49-F238E27FC236}">
                <a16:creationId xmlns:a16="http://schemas.microsoft.com/office/drawing/2014/main" id="{B8868B0F-9A80-C09D-42CC-B0C5FF600B51}"/>
              </a:ext>
            </a:extLst>
          </p:cNvPr>
          <p:cNvPicPr>
            <a:picLocks noChangeAspect="1"/>
          </p:cNvPicPr>
          <p:nvPr userDrawn="1"/>
        </p:nvPicPr>
        <p:blipFill rotWithShape="1">
          <a:blip r:embed="rId3"/>
          <a:srcRect t="36199" r="21351"/>
          <a:stretch/>
        </p:blipFill>
        <p:spPr>
          <a:xfrm>
            <a:off x="9729215" y="0"/>
            <a:ext cx="2462785" cy="1824229"/>
          </a:xfrm>
          <a:prstGeom prst="rect">
            <a:avLst/>
          </a:prstGeom>
        </p:spPr>
      </p:pic>
      <p:pic>
        <p:nvPicPr>
          <p:cNvPr id="4" name="Picture 3">
            <a:extLst>
              <a:ext uri="{FF2B5EF4-FFF2-40B4-BE49-F238E27FC236}">
                <a16:creationId xmlns:a16="http://schemas.microsoft.com/office/drawing/2014/main" id="{E180E6B7-C01D-6996-0A90-2117B0A64D0B}"/>
              </a:ext>
            </a:extLst>
          </p:cNvPr>
          <p:cNvPicPr>
            <a:picLocks noChangeAspect="1"/>
          </p:cNvPicPr>
          <p:nvPr userDrawn="1"/>
        </p:nvPicPr>
        <p:blipFill rotWithShape="1">
          <a:blip r:embed="rId4"/>
          <a:srcRect r="50721" b="75435"/>
          <a:stretch/>
        </p:blipFill>
        <p:spPr>
          <a:xfrm>
            <a:off x="10764593" y="6360647"/>
            <a:ext cx="1427407" cy="496460"/>
          </a:xfrm>
          <a:prstGeom prst="rect">
            <a:avLst/>
          </a:prstGeom>
        </p:spPr>
      </p:pic>
      <p:pic>
        <p:nvPicPr>
          <p:cNvPr id="2" name="Picture 1">
            <a:extLst>
              <a:ext uri="{FF2B5EF4-FFF2-40B4-BE49-F238E27FC236}">
                <a16:creationId xmlns:a16="http://schemas.microsoft.com/office/drawing/2014/main" id="{9B3D258D-9E24-50F2-55E4-DF336A2DF606}"/>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301547" y="2926039"/>
            <a:ext cx="4635768" cy="1073901"/>
          </a:xfrm>
          <a:prstGeom prst="rect">
            <a:avLst/>
          </a:prstGeom>
        </p:spPr>
      </p:pic>
      <p:grpSp>
        <p:nvGrpSpPr>
          <p:cNvPr id="5" name="Group 4">
            <a:extLst>
              <a:ext uri="{FF2B5EF4-FFF2-40B4-BE49-F238E27FC236}">
                <a16:creationId xmlns:a16="http://schemas.microsoft.com/office/drawing/2014/main" id="{E9D68BCE-6280-A6DE-4A7D-6C462A23C2D7}"/>
              </a:ext>
            </a:extLst>
          </p:cNvPr>
          <p:cNvGrpSpPr/>
          <p:nvPr userDrawn="1"/>
        </p:nvGrpSpPr>
        <p:grpSpPr>
          <a:xfrm>
            <a:off x="7754519" y="1543797"/>
            <a:ext cx="4048457" cy="3770405"/>
            <a:chOff x="8027081" y="1509922"/>
            <a:chExt cx="4048457" cy="3770405"/>
          </a:xfrm>
        </p:grpSpPr>
        <p:grpSp>
          <p:nvGrpSpPr>
            <p:cNvPr id="7" name="Group 6">
              <a:extLst>
                <a:ext uri="{FF2B5EF4-FFF2-40B4-BE49-F238E27FC236}">
                  <a16:creationId xmlns:a16="http://schemas.microsoft.com/office/drawing/2014/main" id="{6CCFE219-6F57-0678-7A50-CAA773F961AD}"/>
                </a:ext>
              </a:extLst>
            </p:cNvPr>
            <p:cNvGrpSpPr/>
            <p:nvPr userDrawn="1"/>
          </p:nvGrpSpPr>
          <p:grpSpPr>
            <a:xfrm>
              <a:off x="8027081" y="3350085"/>
              <a:ext cx="1782000" cy="1930242"/>
              <a:chOff x="10349554" y="94891"/>
              <a:chExt cx="1782000" cy="1930242"/>
            </a:xfrm>
          </p:grpSpPr>
          <p:pic>
            <p:nvPicPr>
              <p:cNvPr id="25" name="Picture 24" descr="Icon&#10;&#10;Description automatically generated">
                <a:extLst>
                  <a:ext uri="{FF2B5EF4-FFF2-40B4-BE49-F238E27FC236}">
                    <a16:creationId xmlns:a16="http://schemas.microsoft.com/office/drawing/2014/main" id="{08F3CB9F-3E80-2573-84C8-43E8BE5774B8}"/>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12738" t="7430" r="6871" b="19015"/>
              <a:stretch/>
            </p:blipFill>
            <p:spPr>
              <a:xfrm>
                <a:off x="10350536" y="94891"/>
                <a:ext cx="1780037" cy="1622465"/>
              </a:xfrm>
              <a:prstGeom prst="rect">
                <a:avLst/>
              </a:prstGeom>
            </p:spPr>
          </p:pic>
          <p:sp>
            <p:nvSpPr>
              <p:cNvPr id="26" name="TextBox 25">
                <a:extLst>
                  <a:ext uri="{FF2B5EF4-FFF2-40B4-BE49-F238E27FC236}">
                    <a16:creationId xmlns:a16="http://schemas.microsoft.com/office/drawing/2014/main" id="{74B44FD6-0CC1-BC9C-D2A5-185353449826}"/>
                  </a:ext>
                </a:extLst>
              </p:cNvPr>
              <p:cNvSpPr txBox="1"/>
              <p:nvPr userDrawn="1"/>
            </p:nvSpPr>
            <p:spPr>
              <a:xfrm>
                <a:off x="10349554" y="1717356"/>
                <a:ext cx="1782000" cy="307777"/>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Data &amp; Analytics</a:t>
                </a:r>
                <a:endParaRPr lang="en-AU" sz="1400" b="1">
                  <a:solidFill>
                    <a:schemeClr val="tx1"/>
                  </a:solidFill>
                  <a:latin typeface="Roboto" panose="02000000000000000000" pitchFamily="2" charset="0"/>
                  <a:ea typeface="Roboto" panose="02000000000000000000" pitchFamily="2" charset="0"/>
                </a:endParaRPr>
              </a:p>
            </p:txBody>
          </p:sp>
        </p:grpSp>
        <p:grpSp>
          <p:nvGrpSpPr>
            <p:cNvPr id="13" name="Group 12">
              <a:extLst>
                <a:ext uri="{FF2B5EF4-FFF2-40B4-BE49-F238E27FC236}">
                  <a16:creationId xmlns:a16="http://schemas.microsoft.com/office/drawing/2014/main" id="{C8E4D12C-308A-5991-DFE8-3CD9657382E0}"/>
                </a:ext>
              </a:extLst>
            </p:cNvPr>
            <p:cNvGrpSpPr/>
            <p:nvPr userDrawn="1"/>
          </p:nvGrpSpPr>
          <p:grpSpPr>
            <a:xfrm>
              <a:off x="9108453" y="1509922"/>
              <a:ext cx="1782000" cy="1840163"/>
              <a:chOff x="8715954" y="1389779"/>
              <a:chExt cx="1782000" cy="1840163"/>
            </a:xfrm>
          </p:grpSpPr>
          <p:pic>
            <p:nvPicPr>
              <p:cNvPr id="23" name="Picture 22" descr="Logo, icon&#10;&#10;Description automatically generated">
                <a:extLst>
                  <a:ext uri="{FF2B5EF4-FFF2-40B4-BE49-F238E27FC236}">
                    <a16:creationId xmlns:a16="http://schemas.microsoft.com/office/drawing/2014/main" id="{B93B6BEB-2816-B173-7D87-0FDC846C9450}"/>
                  </a:ext>
                </a:extLst>
              </p:cNvPr>
              <p:cNvPicPr>
                <a:picLocks noChangeAspect="1"/>
              </p:cNvPicPr>
              <p:nvPr userDrawn="1"/>
            </p:nvPicPr>
            <p:blipFill rotWithShape="1">
              <a:blip r:embed="rId7" cstate="email">
                <a:extLst>
                  <a:ext uri="{28A0092B-C50C-407E-A947-70E740481C1C}">
                    <a14:useLocalDpi xmlns:a14="http://schemas.microsoft.com/office/drawing/2010/main" val="0"/>
                  </a:ext>
                </a:extLst>
              </a:blip>
              <a:srcRect l="12069" t="17003" r="12153" b="17511"/>
              <a:stretch/>
            </p:blipFill>
            <p:spPr>
              <a:xfrm>
                <a:off x="8716936" y="1389779"/>
                <a:ext cx="1780037" cy="1532386"/>
              </a:xfrm>
              <a:prstGeom prst="rect">
                <a:avLst/>
              </a:prstGeom>
            </p:spPr>
          </p:pic>
          <p:sp>
            <p:nvSpPr>
              <p:cNvPr id="24" name="TextBox 23">
                <a:extLst>
                  <a:ext uri="{FF2B5EF4-FFF2-40B4-BE49-F238E27FC236}">
                    <a16:creationId xmlns:a16="http://schemas.microsoft.com/office/drawing/2014/main" id="{875B0B4E-D6DB-D21F-9D90-530E92EFDBC8}"/>
                  </a:ext>
                </a:extLst>
              </p:cNvPr>
              <p:cNvSpPr txBox="1"/>
              <p:nvPr userDrawn="1"/>
            </p:nvSpPr>
            <p:spPr>
              <a:xfrm>
                <a:off x="8715954" y="2922165"/>
                <a:ext cx="1782000" cy="307777"/>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Cloud</a:t>
                </a:r>
                <a:endParaRPr lang="en-AU" sz="1400" b="1">
                  <a:solidFill>
                    <a:schemeClr val="tx1"/>
                  </a:solidFill>
                  <a:latin typeface="Roboto" panose="02000000000000000000" pitchFamily="2" charset="0"/>
                  <a:ea typeface="Roboto" panose="02000000000000000000" pitchFamily="2" charset="0"/>
                </a:endParaRPr>
              </a:p>
            </p:txBody>
          </p:sp>
        </p:grpSp>
        <p:grpSp>
          <p:nvGrpSpPr>
            <p:cNvPr id="20" name="Group 19">
              <a:extLst>
                <a:ext uri="{FF2B5EF4-FFF2-40B4-BE49-F238E27FC236}">
                  <a16:creationId xmlns:a16="http://schemas.microsoft.com/office/drawing/2014/main" id="{E80D774D-4B3A-D62B-E4B4-93C29F0A6FFC}"/>
                </a:ext>
              </a:extLst>
            </p:cNvPr>
            <p:cNvGrpSpPr/>
            <p:nvPr userDrawn="1"/>
          </p:nvGrpSpPr>
          <p:grpSpPr>
            <a:xfrm>
              <a:off x="9987538" y="3350087"/>
              <a:ext cx="2088000" cy="1928527"/>
              <a:chOff x="10136038" y="2777706"/>
              <a:chExt cx="2088000" cy="1928527"/>
            </a:xfrm>
          </p:grpSpPr>
          <p:pic>
            <p:nvPicPr>
              <p:cNvPr id="21" name="Picture 20" descr="Icon&#10;&#10;Description automatically generated">
                <a:extLst>
                  <a:ext uri="{FF2B5EF4-FFF2-40B4-BE49-F238E27FC236}">
                    <a16:creationId xmlns:a16="http://schemas.microsoft.com/office/drawing/2014/main" id="{70C1A7F4-E143-2453-2434-32B3188BEDFC}"/>
                  </a:ext>
                </a:extLst>
              </p:cNvPr>
              <p:cNvPicPr>
                <a:picLocks noChangeAspect="1"/>
              </p:cNvPicPr>
              <p:nvPr userDrawn="1"/>
            </p:nvPicPr>
            <p:blipFill rotWithShape="1">
              <a:blip r:embed="rId8" cstate="email">
                <a:extLst>
                  <a:ext uri="{28A0092B-C50C-407E-A947-70E740481C1C}">
                    <a14:useLocalDpi xmlns:a14="http://schemas.microsoft.com/office/drawing/2010/main" val="0"/>
                  </a:ext>
                </a:extLst>
              </a:blip>
              <a:srcRect l="7678" t="13872" r="12717" b="12574"/>
              <a:stretch/>
            </p:blipFill>
            <p:spPr>
              <a:xfrm>
                <a:off x="10298704" y="2777706"/>
                <a:ext cx="1762669" cy="1622465"/>
              </a:xfrm>
              <a:prstGeom prst="rect">
                <a:avLst/>
              </a:prstGeom>
            </p:spPr>
          </p:pic>
          <p:sp>
            <p:nvSpPr>
              <p:cNvPr id="22" name="TextBox 21">
                <a:extLst>
                  <a:ext uri="{FF2B5EF4-FFF2-40B4-BE49-F238E27FC236}">
                    <a16:creationId xmlns:a16="http://schemas.microsoft.com/office/drawing/2014/main" id="{D43EE125-01C8-71A3-0398-6151E9DB3E7B}"/>
                  </a:ext>
                </a:extLst>
              </p:cNvPr>
              <p:cNvSpPr txBox="1"/>
              <p:nvPr userDrawn="1"/>
            </p:nvSpPr>
            <p:spPr>
              <a:xfrm>
                <a:off x="10136038" y="4398456"/>
                <a:ext cx="2088000" cy="307777"/>
              </a:xfrm>
              <a:prstGeom prst="rect">
                <a:avLst/>
              </a:prstGeom>
              <a:noFill/>
            </p:spPr>
            <p:txBody>
              <a:bodyPr wrap="square" rtlCol="0">
                <a:spAutoFit/>
              </a:bodyPr>
              <a:lstStyle/>
              <a:p>
                <a:pPr algn="ctr"/>
                <a:r>
                  <a:rPr lang="en-US" sz="1400" b="1">
                    <a:solidFill>
                      <a:schemeClr val="tx1"/>
                    </a:solidFill>
                    <a:latin typeface="Roboto" panose="02000000000000000000" pitchFamily="2" charset="0"/>
                    <a:ea typeface="Roboto" panose="02000000000000000000" pitchFamily="2" charset="0"/>
                  </a:rPr>
                  <a:t>Intelligent Automation</a:t>
                </a:r>
                <a:endParaRPr lang="en-AU" sz="1400" b="1">
                  <a:solidFill>
                    <a:schemeClr val="tx1"/>
                  </a:solidFill>
                  <a:latin typeface="Roboto" panose="02000000000000000000" pitchFamily="2" charset="0"/>
                  <a:ea typeface="Roboto" panose="02000000000000000000" pitchFamily="2" charset="0"/>
                </a:endParaRPr>
              </a:p>
            </p:txBody>
          </p:sp>
        </p:grpSp>
      </p:grpSp>
    </p:spTree>
    <p:extLst>
      <p:ext uri="{BB962C8B-B14F-4D97-AF65-F5344CB8AC3E}">
        <p14:creationId xmlns:p14="http://schemas.microsoft.com/office/powerpoint/2010/main" val="307796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864BC594-B2C3-218B-E90B-2FA73C8CC179}"/>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pPr defTabSz="609630"/>
            <a:endParaRPr lang="en-AU" sz="1200">
              <a:solidFill>
                <a:prstClr val="black"/>
              </a:solidFill>
              <a:latin typeface="Calibri"/>
            </a:endParaRPr>
          </a:p>
        </p:txBody>
      </p:sp>
      <p:pic>
        <p:nvPicPr>
          <p:cNvPr id="11" name="Picture 10">
            <a:extLst>
              <a:ext uri="{FF2B5EF4-FFF2-40B4-BE49-F238E27FC236}">
                <a16:creationId xmlns:a16="http://schemas.microsoft.com/office/drawing/2014/main" id="{5DEFE79C-D348-4742-B4E8-9B06BAC16B3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01547" y="2925480"/>
            <a:ext cx="4635768" cy="1075019"/>
          </a:xfrm>
          <a:prstGeom prst="rect">
            <a:avLst/>
          </a:prstGeom>
        </p:spPr>
      </p:pic>
      <p:grpSp>
        <p:nvGrpSpPr>
          <p:cNvPr id="5" name="Group 4">
            <a:extLst>
              <a:ext uri="{FF2B5EF4-FFF2-40B4-BE49-F238E27FC236}">
                <a16:creationId xmlns:a16="http://schemas.microsoft.com/office/drawing/2014/main" id="{23A4CC6D-69B0-6729-AD90-052D1B6566B2}"/>
              </a:ext>
            </a:extLst>
          </p:cNvPr>
          <p:cNvGrpSpPr/>
          <p:nvPr userDrawn="1"/>
        </p:nvGrpSpPr>
        <p:grpSpPr>
          <a:xfrm>
            <a:off x="7754519" y="1543797"/>
            <a:ext cx="4048457" cy="3770405"/>
            <a:chOff x="8027081" y="1509922"/>
            <a:chExt cx="4048457" cy="3770405"/>
          </a:xfrm>
        </p:grpSpPr>
        <p:grpSp>
          <p:nvGrpSpPr>
            <p:cNvPr id="7" name="Group 6">
              <a:extLst>
                <a:ext uri="{FF2B5EF4-FFF2-40B4-BE49-F238E27FC236}">
                  <a16:creationId xmlns:a16="http://schemas.microsoft.com/office/drawing/2014/main" id="{C6F987B7-F5D3-6CC0-DB73-2D3F7571BB7A}"/>
                </a:ext>
              </a:extLst>
            </p:cNvPr>
            <p:cNvGrpSpPr/>
            <p:nvPr userDrawn="1"/>
          </p:nvGrpSpPr>
          <p:grpSpPr>
            <a:xfrm>
              <a:off x="8027081" y="3350085"/>
              <a:ext cx="1782000" cy="1930242"/>
              <a:chOff x="10349554" y="94891"/>
              <a:chExt cx="1782000" cy="1930242"/>
            </a:xfrm>
          </p:grpSpPr>
          <p:pic>
            <p:nvPicPr>
              <p:cNvPr id="25" name="Picture 24" descr="Icon&#10;&#10;Description automatically generated">
                <a:extLst>
                  <a:ext uri="{FF2B5EF4-FFF2-40B4-BE49-F238E27FC236}">
                    <a16:creationId xmlns:a16="http://schemas.microsoft.com/office/drawing/2014/main" id="{EFE73C06-4ECC-D8E3-A776-A42DE2511E74}"/>
                  </a:ext>
                </a:extLst>
              </p:cNvPr>
              <p:cNvPicPr>
                <a:picLocks noChangeAspect="1"/>
              </p:cNvPicPr>
              <p:nvPr userDrawn="1"/>
            </p:nvPicPr>
            <p:blipFill rotWithShape="1">
              <a:blip r:embed="rId4" cstate="email">
                <a:extLst>
                  <a:ext uri="{28A0092B-C50C-407E-A947-70E740481C1C}">
                    <a14:useLocalDpi xmlns:a14="http://schemas.microsoft.com/office/drawing/2010/main" val="0"/>
                  </a:ext>
                </a:extLst>
              </a:blip>
              <a:srcRect l="12738" t="7430" r="6871" b="19015"/>
              <a:stretch/>
            </p:blipFill>
            <p:spPr>
              <a:xfrm>
                <a:off x="10350536" y="94891"/>
                <a:ext cx="1780037" cy="1622465"/>
              </a:xfrm>
              <a:prstGeom prst="rect">
                <a:avLst/>
              </a:prstGeom>
            </p:spPr>
          </p:pic>
          <p:sp>
            <p:nvSpPr>
              <p:cNvPr id="26" name="TextBox 25">
                <a:extLst>
                  <a:ext uri="{FF2B5EF4-FFF2-40B4-BE49-F238E27FC236}">
                    <a16:creationId xmlns:a16="http://schemas.microsoft.com/office/drawing/2014/main" id="{39445DAD-B381-C4F5-2973-386DB4F15EA9}"/>
                  </a:ext>
                </a:extLst>
              </p:cNvPr>
              <p:cNvSpPr txBox="1"/>
              <p:nvPr userDrawn="1"/>
            </p:nvSpPr>
            <p:spPr>
              <a:xfrm>
                <a:off x="10349554" y="1717356"/>
                <a:ext cx="1782000" cy="307777"/>
              </a:xfrm>
              <a:prstGeom prst="rect">
                <a:avLst/>
              </a:prstGeom>
              <a:noFill/>
            </p:spPr>
            <p:txBody>
              <a:bodyPr wrap="square" rtlCol="0">
                <a:spAutoFit/>
              </a:bodyPr>
              <a:lstStyle/>
              <a:p>
                <a:pPr algn="ctr"/>
                <a:r>
                  <a:rPr lang="en-US" sz="1400" b="1">
                    <a:solidFill>
                      <a:schemeClr val="bg1"/>
                    </a:solidFill>
                    <a:latin typeface="Roboto" panose="02000000000000000000" pitchFamily="2" charset="0"/>
                    <a:ea typeface="Roboto" panose="02000000000000000000" pitchFamily="2" charset="0"/>
                  </a:rPr>
                  <a:t>Data &amp; Analytics</a:t>
                </a:r>
                <a:endParaRPr lang="en-AU" sz="1400" b="1">
                  <a:solidFill>
                    <a:schemeClr val="bg1"/>
                  </a:solidFill>
                  <a:latin typeface="Roboto" panose="02000000000000000000" pitchFamily="2" charset="0"/>
                  <a:ea typeface="Roboto" panose="02000000000000000000" pitchFamily="2" charset="0"/>
                </a:endParaRPr>
              </a:p>
            </p:txBody>
          </p:sp>
        </p:grpSp>
        <p:grpSp>
          <p:nvGrpSpPr>
            <p:cNvPr id="13" name="Group 12">
              <a:extLst>
                <a:ext uri="{FF2B5EF4-FFF2-40B4-BE49-F238E27FC236}">
                  <a16:creationId xmlns:a16="http://schemas.microsoft.com/office/drawing/2014/main" id="{F1039B4E-F5A1-44F9-EB59-EA69EEE7A367}"/>
                </a:ext>
              </a:extLst>
            </p:cNvPr>
            <p:cNvGrpSpPr/>
            <p:nvPr userDrawn="1"/>
          </p:nvGrpSpPr>
          <p:grpSpPr>
            <a:xfrm>
              <a:off x="9108453" y="1509922"/>
              <a:ext cx="1782000" cy="1840163"/>
              <a:chOff x="8715954" y="1389779"/>
              <a:chExt cx="1782000" cy="1840163"/>
            </a:xfrm>
          </p:grpSpPr>
          <p:pic>
            <p:nvPicPr>
              <p:cNvPr id="23" name="Picture 22" descr="Logo, icon&#10;&#10;Description automatically generated">
                <a:extLst>
                  <a:ext uri="{FF2B5EF4-FFF2-40B4-BE49-F238E27FC236}">
                    <a16:creationId xmlns:a16="http://schemas.microsoft.com/office/drawing/2014/main" id="{5368BBF6-04BE-060A-5698-92B09F92CE02}"/>
                  </a:ext>
                </a:extLst>
              </p:cNvPr>
              <p:cNvPicPr>
                <a:picLocks noChangeAspect="1"/>
              </p:cNvPicPr>
              <p:nvPr userDrawn="1"/>
            </p:nvPicPr>
            <p:blipFill rotWithShape="1">
              <a:blip r:embed="rId5" cstate="email">
                <a:extLst>
                  <a:ext uri="{28A0092B-C50C-407E-A947-70E740481C1C}">
                    <a14:useLocalDpi xmlns:a14="http://schemas.microsoft.com/office/drawing/2010/main" val="0"/>
                  </a:ext>
                </a:extLst>
              </a:blip>
              <a:srcRect l="12069" t="17003" r="12153" b="17511"/>
              <a:stretch/>
            </p:blipFill>
            <p:spPr>
              <a:xfrm>
                <a:off x="8716936" y="1389779"/>
                <a:ext cx="1780037" cy="1532386"/>
              </a:xfrm>
              <a:prstGeom prst="rect">
                <a:avLst/>
              </a:prstGeom>
            </p:spPr>
          </p:pic>
          <p:sp>
            <p:nvSpPr>
              <p:cNvPr id="24" name="TextBox 23">
                <a:extLst>
                  <a:ext uri="{FF2B5EF4-FFF2-40B4-BE49-F238E27FC236}">
                    <a16:creationId xmlns:a16="http://schemas.microsoft.com/office/drawing/2014/main" id="{A14DC0BB-27CA-3012-14C2-CDB91E3E270B}"/>
                  </a:ext>
                </a:extLst>
              </p:cNvPr>
              <p:cNvSpPr txBox="1"/>
              <p:nvPr userDrawn="1"/>
            </p:nvSpPr>
            <p:spPr>
              <a:xfrm>
                <a:off x="8715954" y="2922165"/>
                <a:ext cx="1782000" cy="307777"/>
              </a:xfrm>
              <a:prstGeom prst="rect">
                <a:avLst/>
              </a:prstGeom>
              <a:noFill/>
            </p:spPr>
            <p:txBody>
              <a:bodyPr wrap="square" rtlCol="0">
                <a:spAutoFit/>
              </a:bodyPr>
              <a:lstStyle/>
              <a:p>
                <a:pPr algn="ctr"/>
                <a:r>
                  <a:rPr lang="en-US" sz="1400" b="1">
                    <a:solidFill>
                      <a:schemeClr val="bg1"/>
                    </a:solidFill>
                    <a:latin typeface="Roboto" panose="02000000000000000000" pitchFamily="2" charset="0"/>
                    <a:ea typeface="Roboto" panose="02000000000000000000" pitchFamily="2" charset="0"/>
                  </a:rPr>
                  <a:t>Cloud</a:t>
                </a:r>
                <a:endParaRPr lang="en-AU" sz="1400" b="1">
                  <a:solidFill>
                    <a:schemeClr val="bg1"/>
                  </a:solidFill>
                  <a:latin typeface="Roboto" panose="02000000000000000000" pitchFamily="2" charset="0"/>
                  <a:ea typeface="Roboto" panose="02000000000000000000" pitchFamily="2" charset="0"/>
                </a:endParaRPr>
              </a:p>
            </p:txBody>
          </p:sp>
        </p:grpSp>
        <p:grpSp>
          <p:nvGrpSpPr>
            <p:cNvPr id="20" name="Group 19">
              <a:extLst>
                <a:ext uri="{FF2B5EF4-FFF2-40B4-BE49-F238E27FC236}">
                  <a16:creationId xmlns:a16="http://schemas.microsoft.com/office/drawing/2014/main" id="{B0DF9FD9-B284-678D-92B2-315769A44CAF}"/>
                </a:ext>
              </a:extLst>
            </p:cNvPr>
            <p:cNvGrpSpPr/>
            <p:nvPr userDrawn="1"/>
          </p:nvGrpSpPr>
          <p:grpSpPr>
            <a:xfrm>
              <a:off x="9987538" y="3350087"/>
              <a:ext cx="2088000" cy="1928527"/>
              <a:chOff x="10136038" y="2777706"/>
              <a:chExt cx="2088000" cy="1928527"/>
            </a:xfrm>
          </p:grpSpPr>
          <p:pic>
            <p:nvPicPr>
              <p:cNvPr id="21" name="Picture 20" descr="Icon&#10;&#10;Description automatically generated">
                <a:extLst>
                  <a:ext uri="{FF2B5EF4-FFF2-40B4-BE49-F238E27FC236}">
                    <a16:creationId xmlns:a16="http://schemas.microsoft.com/office/drawing/2014/main" id="{AA4A5B74-C345-511F-2A35-CEE4D4153E2D}"/>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7678" t="13872" r="12717" b="12574"/>
              <a:stretch/>
            </p:blipFill>
            <p:spPr>
              <a:xfrm>
                <a:off x="10298704" y="2777706"/>
                <a:ext cx="1762669" cy="1622465"/>
              </a:xfrm>
              <a:prstGeom prst="rect">
                <a:avLst/>
              </a:prstGeom>
            </p:spPr>
          </p:pic>
          <p:sp>
            <p:nvSpPr>
              <p:cNvPr id="22" name="TextBox 21">
                <a:extLst>
                  <a:ext uri="{FF2B5EF4-FFF2-40B4-BE49-F238E27FC236}">
                    <a16:creationId xmlns:a16="http://schemas.microsoft.com/office/drawing/2014/main" id="{A0EFD140-A5B7-1D80-64A6-4185A481E189}"/>
                  </a:ext>
                </a:extLst>
              </p:cNvPr>
              <p:cNvSpPr txBox="1"/>
              <p:nvPr userDrawn="1"/>
            </p:nvSpPr>
            <p:spPr>
              <a:xfrm>
                <a:off x="10136038" y="4398456"/>
                <a:ext cx="2088000" cy="307777"/>
              </a:xfrm>
              <a:prstGeom prst="rect">
                <a:avLst/>
              </a:prstGeom>
              <a:noFill/>
            </p:spPr>
            <p:txBody>
              <a:bodyPr wrap="square" rtlCol="0">
                <a:spAutoFit/>
              </a:bodyPr>
              <a:lstStyle/>
              <a:p>
                <a:pPr algn="ctr"/>
                <a:r>
                  <a:rPr lang="en-US" sz="1400" b="1">
                    <a:solidFill>
                      <a:schemeClr val="bg1"/>
                    </a:solidFill>
                    <a:latin typeface="Roboto" panose="02000000000000000000" pitchFamily="2" charset="0"/>
                    <a:ea typeface="Roboto" panose="02000000000000000000" pitchFamily="2" charset="0"/>
                  </a:rPr>
                  <a:t>Intelligent Automation</a:t>
                </a:r>
                <a:endParaRPr lang="en-AU" sz="1400" b="1">
                  <a:solidFill>
                    <a:schemeClr val="bg1"/>
                  </a:solidFill>
                  <a:latin typeface="Roboto" panose="02000000000000000000" pitchFamily="2" charset="0"/>
                  <a:ea typeface="Roboto" panose="02000000000000000000" pitchFamily="2" charset="0"/>
                </a:endParaRPr>
              </a:p>
            </p:txBody>
          </p:sp>
        </p:grpSp>
      </p:grpSp>
    </p:spTree>
    <p:extLst>
      <p:ext uri="{BB962C8B-B14F-4D97-AF65-F5344CB8AC3E}">
        <p14:creationId xmlns:p14="http://schemas.microsoft.com/office/powerpoint/2010/main" val="1068810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INT003_ConsultantTemplate_REV00.png" descr="INT003_ConsultantTemplate_REV00.png">
            <a:extLst>
              <a:ext uri="{FF2B5EF4-FFF2-40B4-BE49-F238E27FC236}">
                <a16:creationId xmlns:a16="http://schemas.microsoft.com/office/drawing/2014/main" id="{FE12FEFA-74C0-472B-9F5D-EE189C68EEA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1"/>
            <a:ext cx="12192000" cy="6858000"/>
          </a:xfrm>
          <a:prstGeom prst="rect">
            <a:avLst/>
          </a:prstGeom>
          <a:ln w="12700">
            <a:miter lim="400000"/>
          </a:ln>
        </p:spPr>
      </p:pic>
      <p:pic>
        <p:nvPicPr>
          <p:cNvPr id="6" name="Image" descr="Image">
            <a:extLst>
              <a:ext uri="{FF2B5EF4-FFF2-40B4-BE49-F238E27FC236}">
                <a16:creationId xmlns:a16="http://schemas.microsoft.com/office/drawing/2014/main" id="{F534B777-DBA3-4759-86BD-43A10B5989E1}"/>
              </a:ext>
            </a:extLst>
          </p:cNvPr>
          <p:cNvPicPr>
            <a:picLocks noChangeAspect="1"/>
          </p:cNvPicPr>
          <p:nvPr userDrawn="1"/>
        </p:nvPicPr>
        <p:blipFill>
          <a:blip r:embed="rId3"/>
          <a:stretch>
            <a:fillRect/>
          </a:stretch>
        </p:blipFill>
        <p:spPr>
          <a:xfrm>
            <a:off x="8245710" y="48126"/>
            <a:ext cx="3849968" cy="6734475"/>
          </a:xfrm>
          <a:prstGeom prst="rect">
            <a:avLst/>
          </a:prstGeom>
          <a:ln w="12700">
            <a:miter lim="400000"/>
          </a:ln>
        </p:spPr>
      </p:pic>
      <p:pic>
        <p:nvPicPr>
          <p:cNvPr id="7" name="Picture 6">
            <a:extLst>
              <a:ext uri="{FF2B5EF4-FFF2-40B4-BE49-F238E27FC236}">
                <a16:creationId xmlns:a16="http://schemas.microsoft.com/office/drawing/2014/main" id="{A73804FE-D633-4EDA-B1FB-16D49574D7D4}"/>
              </a:ext>
            </a:extLst>
          </p:cNvPr>
          <p:cNvPicPr>
            <a:picLocks noChangeAspect="1"/>
          </p:cNvPicPr>
          <p:nvPr userDrawn="1"/>
        </p:nvPicPr>
        <p:blipFill>
          <a:blip r:embed="rId4">
            <a:alphaModFix amt="70000"/>
            <a:extLst>
              <a:ext uri="{BEBA8EAE-BF5A-486C-A8C5-ECC9F3942E4B}">
                <a14:imgProps xmlns:a14="http://schemas.microsoft.com/office/drawing/2010/main">
                  <a14:imgLayer r:embed="rId5">
                    <a14:imgEffect>
                      <a14:artisticLineDrawing/>
                    </a14:imgEffect>
                  </a14:imgLayer>
                </a14:imgProps>
              </a:ext>
            </a:extLst>
          </a:blip>
          <a:stretch>
            <a:fillRect/>
          </a:stretch>
        </p:blipFill>
        <p:spPr>
          <a:xfrm>
            <a:off x="181034" y="1141540"/>
            <a:ext cx="3523793" cy="4669941"/>
          </a:xfrm>
          <a:prstGeom prst="rect">
            <a:avLst/>
          </a:prstGeom>
          <a:effectLst>
            <a:innerShdw blurRad="63500" dist="50800" dir="10800000">
              <a:prstClr val="black">
                <a:alpha val="50000"/>
              </a:prstClr>
            </a:innerShdw>
          </a:effectLst>
        </p:spPr>
      </p:pic>
      <p:pic>
        <p:nvPicPr>
          <p:cNvPr id="11" name="Picture 10" descr="A picture containing text, clipart&#10;&#10;Description automatically generated">
            <a:extLst>
              <a:ext uri="{FF2B5EF4-FFF2-40B4-BE49-F238E27FC236}">
                <a16:creationId xmlns:a16="http://schemas.microsoft.com/office/drawing/2014/main" id="{5DEFE79C-D348-4742-B4E8-9B06BAC16B3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196917" y="3025557"/>
            <a:ext cx="3798165" cy="901905"/>
          </a:xfrm>
          <a:prstGeom prst="rect">
            <a:avLst/>
          </a:prstGeom>
        </p:spPr>
      </p:pic>
      <p:sp>
        <p:nvSpPr>
          <p:cNvPr id="13" name="TextBox 12">
            <a:extLst>
              <a:ext uri="{FF2B5EF4-FFF2-40B4-BE49-F238E27FC236}">
                <a16:creationId xmlns:a16="http://schemas.microsoft.com/office/drawing/2014/main" id="{41C81699-ECE7-4F00-B684-FB417DB378C2}"/>
              </a:ext>
            </a:extLst>
          </p:cNvPr>
          <p:cNvSpPr txBox="1"/>
          <p:nvPr userDrawn="1"/>
        </p:nvSpPr>
        <p:spPr>
          <a:xfrm>
            <a:off x="5896234" y="4065480"/>
            <a:ext cx="1728000" cy="276999"/>
          </a:xfrm>
          <a:prstGeom prst="rect">
            <a:avLst/>
          </a:prstGeom>
          <a:noFill/>
        </p:spPr>
        <p:txBody>
          <a:bodyPr wrap="square" rtlCol="0">
            <a:spAutoFit/>
          </a:bodyPr>
          <a:lstStyle/>
          <a:p>
            <a:pPr algn="ctr"/>
            <a:r>
              <a:rPr lang="en-US" sz="1200">
                <a:solidFill>
                  <a:schemeClr val="bg1"/>
                </a:solidFill>
                <a:latin typeface="Arial Nova" panose="020B0504020202020204"/>
              </a:rPr>
              <a:t>www.intelia.com.au</a:t>
            </a:r>
            <a:endParaRPr lang="en-AU" sz="1200">
              <a:solidFill>
                <a:schemeClr val="bg1"/>
              </a:solidFill>
              <a:latin typeface="Arial Nova" panose="020B0504020202020204"/>
            </a:endParaRPr>
          </a:p>
        </p:txBody>
      </p:sp>
    </p:spTree>
    <p:extLst>
      <p:ext uri="{BB962C8B-B14F-4D97-AF65-F5344CB8AC3E}">
        <p14:creationId xmlns:p14="http://schemas.microsoft.com/office/powerpoint/2010/main" val="22322938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7" name="INT003_ConsultantTemplate_REV00.png" descr="INT003_ConsultantTemplate_REV00.png">
            <a:extLst>
              <a:ext uri="{FF2B5EF4-FFF2-40B4-BE49-F238E27FC236}">
                <a16:creationId xmlns:a16="http://schemas.microsoft.com/office/drawing/2014/main" id="{9844B039-1D8C-4943-9EB8-C5F9CBCCB26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0" y="0"/>
            <a:ext cx="12192000" cy="6858000"/>
          </a:xfrm>
          <a:prstGeom prst="rect">
            <a:avLst/>
          </a:prstGeom>
          <a:ln w="12700">
            <a:miter lim="400000"/>
          </a:ln>
        </p:spPr>
      </p:pic>
      <p:sp>
        <p:nvSpPr>
          <p:cNvPr id="2" name="Title 1">
            <a:extLst>
              <a:ext uri="{FF2B5EF4-FFF2-40B4-BE49-F238E27FC236}">
                <a16:creationId xmlns:a16="http://schemas.microsoft.com/office/drawing/2014/main" id="{DA8BF71F-947B-4A15-B786-84A5366E63B5}"/>
              </a:ext>
            </a:extLst>
          </p:cNvPr>
          <p:cNvSpPr>
            <a:spLocks noGrp="1"/>
          </p:cNvSpPr>
          <p:nvPr>
            <p:ph type="ctrTitle"/>
          </p:nvPr>
        </p:nvSpPr>
        <p:spPr>
          <a:xfrm>
            <a:off x="336644" y="1389779"/>
            <a:ext cx="7470262" cy="2387600"/>
          </a:xfrm>
        </p:spPr>
        <p:txBody>
          <a:bodyPr anchor="t">
            <a:normAutofit/>
          </a:bodyPr>
          <a:lstStyle>
            <a:lvl1pPr algn="l">
              <a:defRPr sz="4000" b="1">
                <a:solidFill>
                  <a:schemeClr val="bg1"/>
                </a:solidFill>
                <a:latin typeface="Roboto" panose="02000000000000000000" pitchFamily="2" charset="0"/>
                <a:ea typeface="Roboto" panose="02000000000000000000" pitchFamily="2" charset="0"/>
              </a:defRPr>
            </a:lvl1pPr>
          </a:lstStyle>
          <a:p>
            <a:r>
              <a:rPr lang="en-US"/>
              <a:t>Click to edit Master title style</a:t>
            </a:r>
            <a:endParaRPr lang="en-AU"/>
          </a:p>
        </p:txBody>
      </p:sp>
      <p:sp>
        <p:nvSpPr>
          <p:cNvPr id="3" name="Subtitle 2">
            <a:extLst>
              <a:ext uri="{FF2B5EF4-FFF2-40B4-BE49-F238E27FC236}">
                <a16:creationId xmlns:a16="http://schemas.microsoft.com/office/drawing/2014/main" id="{96181DF8-70B3-4E03-A811-6CE516B6B876}"/>
              </a:ext>
            </a:extLst>
          </p:cNvPr>
          <p:cNvSpPr>
            <a:spLocks noGrp="1"/>
          </p:cNvSpPr>
          <p:nvPr>
            <p:ph type="subTitle" idx="1"/>
          </p:nvPr>
        </p:nvSpPr>
        <p:spPr>
          <a:xfrm>
            <a:off x="336644" y="4166138"/>
            <a:ext cx="7470262" cy="1655762"/>
          </a:xfrm>
        </p:spPr>
        <p:txBody>
          <a:bodyPr/>
          <a:lstStyle>
            <a:lvl1pPr marL="0" indent="0" algn="l">
              <a:buNone/>
              <a:defRPr sz="2400" b="0">
                <a:solidFill>
                  <a:srgbClr val="009999"/>
                </a:solidFill>
                <a:latin typeface="Roboto Light" panose="02000000000000000000" pitchFamily="2" charset="0"/>
                <a:ea typeface="Roboto Light"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6" name="Slide Number Placeholder 5">
            <a:extLst>
              <a:ext uri="{FF2B5EF4-FFF2-40B4-BE49-F238E27FC236}">
                <a16:creationId xmlns:a16="http://schemas.microsoft.com/office/drawing/2014/main" id="{A4C2DBD9-9767-4D30-9E82-C766B2C7AFE6}"/>
              </a:ext>
            </a:extLst>
          </p:cNvPr>
          <p:cNvSpPr>
            <a:spLocks noGrp="1"/>
          </p:cNvSpPr>
          <p:nvPr>
            <p:ph type="sldNum" sz="quarter" idx="12"/>
          </p:nvPr>
        </p:nvSpPr>
        <p:spPr/>
        <p:txBody>
          <a:bodyPr/>
          <a:lstStyle>
            <a:lvl1pPr>
              <a:defRPr>
                <a:solidFill>
                  <a:schemeClr val="bg1"/>
                </a:solidFill>
                <a:latin typeface="Roboto Light" panose="02000000000000000000" pitchFamily="2" charset="0"/>
                <a:ea typeface="Roboto Light" panose="02000000000000000000" pitchFamily="2" charset="0"/>
              </a:defRPr>
            </a:lvl1pPr>
          </a:lstStyle>
          <a:p>
            <a:fld id="{4F82895F-B626-4F52-A856-6EAC42388413}" type="slidenum">
              <a:rPr lang="en-AU" smtClean="0"/>
              <a:pPr/>
              <a:t>‹#›</a:t>
            </a:fld>
            <a:endParaRPr lang="en-AU"/>
          </a:p>
        </p:txBody>
      </p:sp>
      <p:pic>
        <p:nvPicPr>
          <p:cNvPr id="8" name="Image" descr="Image">
            <a:extLst>
              <a:ext uri="{FF2B5EF4-FFF2-40B4-BE49-F238E27FC236}">
                <a16:creationId xmlns:a16="http://schemas.microsoft.com/office/drawing/2014/main" id="{E73A5073-9820-4ACA-BEFA-9D282FAB995A}"/>
              </a:ext>
            </a:extLst>
          </p:cNvPr>
          <p:cNvPicPr>
            <a:picLocks noChangeAspect="1"/>
          </p:cNvPicPr>
          <p:nvPr userDrawn="1"/>
        </p:nvPicPr>
        <p:blipFill>
          <a:blip r:embed="rId3"/>
          <a:stretch>
            <a:fillRect/>
          </a:stretch>
        </p:blipFill>
        <p:spPr>
          <a:xfrm>
            <a:off x="327297" y="260451"/>
            <a:ext cx="2585797" cy="601462"/>
          </a:xfrm>
          <a:prstGeom prst="rect">
            <a:avLst/>
          </a:prstGeom>
          <a:ln w="12700">
            <a:miter lim="400000"/>
          </a:ln>
        </p:spPr>
      </p:pic>
      <p:pic>
        <p:nvPicPr>
          <p:cNvPr id="26" name="Picture 25">
            <a:extLst>
              <a:ext uri="{FF2B5EF4-FFF2-40B4-BE49-F238E27FC236}">
                <a16:creationId xmlns:a16="http://schemas.microsoft.com/office/drawing/2014/main" id="{28370880-C909-45AF-8EC1-89C2B98AE0F2}"/>
              </a:ext>
            </a:extLst>
          </p:cNvPr>
          <p:cNvPicPr>
            <a:picLocks noChangeAspect="1"/>
          </p:cNvPicPr>
          <p:nvPr userDrawn="1"/>
        </p:nvPicPr>
        <p:blipFill>
          <a:blip r:embed="rId4">
            <a:alphaModFix amt="70000"/>
            <a:extLst>
              <a:ext uri="{BEBA8EAE-BF5A-486C-A8C5-ECC9F3942E4B}">
                <a14:imgProps xmlns:a14="http://schemas.microsoft.com/office/drawing/2010/main">
                  <a14:imgLayer r:embed="rId5">
                    <a14:imgEffect>
                      <a14:artisticLineDrawing/>
                    </a14:imgEffect>
                  </a14:imgLayer>
                </a14:imgProps>
              </a:ext>
            </a:extLst>
          </a:blip>
          <a:stretch>
            <a:fillRect/>
          </a:stretch>
        </p:blipFill>
        <p:spPr>
          <a:xfrm>
            <a:off x="8474799" y="997162"/>
            <a:ext cx="3523793" cy="4669941"/>
          </a:xfrm>
          <a:prstGeom prst="rect">
            <a:avLst/>
          </a:prstGeom>
          <a:effectLst>
            <a:innerShdw blurRad="63500" dist="50800" dir="10800000">
              <a:prstClr val="black">
                <a:alpha val="50000"/>
              </a:prstClr>
            </a:innerShdw>
          </a:effectLst>
        </p:spPr>
      </p:pic>
      <p:sp>
        <p:nvSpPr>
          <p:cNvPr id="27" name="TextBox 26">
            <a:extLst>
              <a:ext uri="{FF2B5EF4-FFF2-40B4-BE49-F238E27FC236}">
                <a16:creationId xmlns:a16="http://schemas.microsoft.com/office/drawing/2014/main" id="{0DC93F5D-C153-4A96-A614-87C07B7378B0}"/>
              </a:ext>
            </a:extLst>
          </p:cNvPr>
          <p:cNvSpPr txBox="1"/>
          <p:nvPr userDrawn="1"/>
        </p:nvSpPr>
        <p:spPr>
          <a:xfrm>
            <a:off x="86201" y="6418209"/>
            <a:ext cx="1728000" cy="276999"/>
          </a:xfrm>
          <a:prstGeom prst="rect">
            <a:avLst/>
          </a:prstGeom>
          <a:noFill/>
        </p:spPr>
        <p:txBody>
          <a:bodyPr wrap="square" rtlCol="0">
            <a:spAutoFit/>
          </a:bodyPr>
          <a:lstStyle/>
          <a:p>
            <a:pPr algn="ctr"/>
            <a:r>
              <a:rPr lang="en-US" sz="1200">
                <a:solidFill>
                  <a:schemeClr val="bg1"/>
                </a:solidFill>
                <a:latin typeface="Roboto Light" panose="02000000000000000000" pitchFamily="2" charset="0"/>
                <a:ea typeface="Roboto Light" panose="02000000000000000000" pitchFamily="2" charset="0"/>
              </a:rPr>
              <a:t>www.intelia.com.au</a:t>
            </a:r>
            <a:endParaRPr lang="en-AU" sz="1200">
              <a:solidFill>
                <a:schemeClr val="bg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168774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E9B66-FF68-4F18-5AA1-972CADE53B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0C9F47EC-BE85-0D3D-D93B-E81500684B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AF3203-EAC8-FC6F-BC1A-BBD9B9772226}"/>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D93D3B7C-5D0B-35F6-3DA1-BE1F9EC6478E}"/>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28E69D7-B0E5-2C8D-E7CA-A3789A993379}"/>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2892817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2FE0EE-2CE7-48F3-AEA7-86DE845BA4AD}"/>
              </a:ext>
            </a:extLst>
          </p:cNvPr>
          <p:cNvSpPr>
            <a:spLocks noGrp="1"/>
          </p:cNvSpPr>
          <p:nvPr>
            <p:ph type="sldNum" sz="quarter" idx="12"/>
          </p:nvPr>
        </p:nvSpPr>
        <p:spPr/>
        <p:txBody>
          <a:bodyPr/>
          <a:lstStyle/>
          <a:p>
            <a:fld id="{4F82895F-B626-4F52-A856-6EAC42388413}" type="slidenum">
              <a:rPr lang="en-AU" smtClean="0"/>
              <a:t>‹#›</a:t>
            </a:fld>
            <a:endParaRPr lang="en-AU"/>
          </a:p>
        </p:txBody>
      </p:sp>
      <p:grpSp>
        <p:nvGrpSpPr>
          <p:cNvPr id="5" name="Group 4">
            <a:extLst>
              <a:ext uri="{FF2B5EF4-FFF2-40B4-BE49-F238E27FC236}">
                <a16:creationId xmlns:a16="http://schemas.microsoft.com/office/drawing/2014/main" id="{0DA39F6D-6CFB-484A-A8A8-76FFBC1431FF}"/>
              </a:ext>
            </a:extLst>
          </p:cNvPr>
          <p:cNvGrpSpPr/>
          <p:nvPr userDrawn="1"/>
        </p:nvGrpSpPr>
        <p:grpSpPr>
          <a:xfrm>
            <a:off x="3728040" y="733245"/>
            <a:ext cx="3508084" cy="4613165"/>
            <a:chOff x="8603812" y="94891"/>
            <a:chExt cx="3508084" cy="4613165"/>
          </a:xfrm>
        </p:grpSpPr>
        <p:grpSp>
          <p:nvGrpSpPr>
            <p:cNvPr id="6" name="Group 5">
              <a:extLst>
                <a:ext uri="{FF2B5EF4-FFF2-40B4-BE49-F238E27FC236}">
                  <a16:creationId xmlns:a16="http://schemas.microsoft.com/office/drawing/2014/main" id="{57482CB7-5C93-4E65-A503-D65186D0E1A7}"/>
                </a:ext>
              </a:extLst>
            </p:cNvPr>
            <p:cNvGrpSpPr/>
            <p:nvPr userDrawn="1"/>
          </p:nvGrpSpPr>
          <p:grpSpPr>
            <a:xfrm>
              <a:off x="10237412" y="94891"/>
              <a:ext cx="1782000" cy="1930242"/>
              <a:chOff x="10349554" y="94891"/>
              <a:chExt cx="1782000" cy="1930242"/>
            </a:xfrm>
          </p:grpSpPr>
          <p:pic>
            <p:nvPicPr>
              <p:cNvPr id="13" name="Picture 12" descr="Icon&#10;&#10;Description automatically generated">
                <a:extLst>
                  <a:ext uri="{FF2B5EF4-FFF2-40B4-BE49-F238E27FC236}">
                    <a16:creationId xmlns:a16="http://schemas.microsoft.com/office/drawing/2014/main" id="{2720BF2B-A8F7-4A7D-9007-C1C0EFFD98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738" t="7430" r="6871" b="19015"/>
              <a:stretch/>
            </p:blipFill>
            <p:spPr>
              <a:xfrm>
                <a:off x="10350536" y="94891"/>
                <a:ext cx="1780037" cy="1622465"/>
              </a:xfrm>
              <a:prstGeom prst="rect">
                <a:avLst/>
              </a:prstGeom>
            </p:spPr>
          </p:pic>
          <p:sp>
            <p:nvSpPr>
              <p:cNvPr id="14" name="TextBox 13">
                <a:extLst>
                  <a:ext uri="{FF2B5EF4-FFF2-40B4-BE49-F238E27FC236}">
                    <a16:creationId xmlns:a16="http://schemas.microsoft.com/office/drawing/2014/main" id="{1F1353BF-19A4-4B12-AB97-BCBCCA5E9866}"/>
                  </a:ext>
                </a:extLst>
              </p:cNvPr>
              <p:cNvSpPr txBox="1"/>
              <p:nvPr userDrawn="1"/>
            </p:nvSpPr>
            <p:spPr>
              <a:xfrm>
                <a:off x="10349554" y="1717356"/>
                <a:ext cx="1782000" cy="307777"/>
              </a:xfrm>
              <a:prstGeom prst="rect">
                <a:avLst/>
              </a:prstGeom>
              <a:noFill/>
            </p:spPr>
            <p:txBody>
              <a:bodyPr wrap="square" rtlCol="0">
                <a:spAutoFit/>
              </a:bodyPr>
              <a:lstStyle/>
              <a:p>
                <a:pPr algn="ctr"/>
                <a:r>
                  <a:rPr lang="en-US" sz="1400" b="1">
                    <a:solidFill>
                      <a:schemeClr val="bg2">
                        <a:lumMod val="85000"/>
                      </a:schemeClr>
                    </a:solidFill>
                    <a:latin typeface="Roboto" panose="02000000000000000000" pitchFamily="2" charset="0"/>
                    <a:ea typeface="Roboto" panose="02000000000000000000" pitchFamily="2" charset="0"/>
                  </a:rPr>
                  <a:t>Data &amp; Analytics</a:t>
                </a:r>
                <a:endParaRPr lang="en-AU" sz="1400" b="1">
                  <a:solidFill>
                    <a:schemeClr val="bg2">
                      <a:lumMod val="85000"/>
                    </a:schemeClr>
                  </a:solidFill>
                  <a:latin typeface="Roboto" panose="02000000000000000000" pitchFamily="2" charset="0"/>
                  <a:ea typeface="Roboto" panose="02000000000000000000" pitchFamily="2" charset="0"/>
                </a:endParaRPr>
              </a:p>
            </p:txBody>
          </p:sp>
        </p:grpSp>
        <p:grpSp>
          <p:nvGrpSpPr>
            <p:cNvPr id="7" name="Group 6">
              <a:extLst>
                <a:ext uri="{FF2B5EF4-FFF2-40B4-BE49-F238E27FC236}">
                  <a16:creationId xmlns:a16="http://schemas.microsoft.com/office/drawing/2014/main" id="{16474752-EB1E-483E-B921-DDD6AEDE4961}"/>
                </a:ext>
              </a:extLst>
            </p:cNvPr>
            <p:cNvGrpSpPr/>
            <p:nvPr userDrawn="1"/>
          </p:nvGrpSpPr>
          <p:grpSpPr>
            <a:xfrm>
              <a:off x="8603812" y="1648569"/>
              <a:ext cx="1782000" cy="1840163"/>
              <a:chOff x="8715954" y="1389779"/>
              <a:chExt cx="1782000" cy="1840163"/>
            </a:xfrm>
          </p:grpSpPr>
          <p:pic>
            <p:nvPicPr>
              <p:cNvPr id="11" name="Picture 10" descr="Logo, icon&#10;&#10;Description automatically generated">
                <a:extLst>
                  <a:ext uri="{FF2B5EF4-FFF2-40B4-BE49-F238E27FC236}">
                    <a16:creationId xmlns:a16="http://schemas.microsoft.com/office/drawing/2014/main" id="{CCA773DE-2902-4BF8-8027-DDBB06C4605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2069" t="17003" r="12153" b="17511"/>
              <a:stretch/>
            </p:blipFill>
            <p:spPr>
              <a:xfrm>
                <a:off x="8716936" y="1389779"/>
                <a:ext cx="1780037" cy="1532386"/>
              </a:xfrm>
              <a:prstGeom prst="rect">
                <a:avLst/>
              </a:prstGeom>
            </p:spPr>
          </p:pic>
          <p:sp>
            <p:nvSpPr>
              <p:cNvPr id="12" name="TextBox 11">
                <a:extLst>
                  <a:ext uri="{FF2B5EF4-FFF2-40B4-BE49-F238E27FC236}">
                    <a16:creationId xmlns:a16="http://schemas.microsoft.com/office/drawing/2014/main" id="{459EED40-A1B0-4CCF-82BB-D353AA878927}"/>
                  </a:ext>
                </a:extLst>
              </p:cNvPr>
              <p:cNvSpPr txBox="1"/>
              <p:nvPr userDrawn="1"/>
            </p:nvSpPr>
            <p:spPr>
              <a:xfrm>
                <a:off x="8715954" y="2922165"/>
                <a:ext cx="1782000" cy="307777"/>
              </a:xfrm>
              <a:prstGeom prst="rect">
                <a:avLst/>
              </a:prstGeom>
              <a:noFill/>
            </p:spPr>
            <p:txBody>
              <a:bodyPr wrap="square" rtlCol="0">
                <a:spAutoFit/>
              </a:bodyPr>
              <a:lstStyle/>
              <a:p>
                <a:pPr algn="ctr"/>
                <a:r>
                  <a:rPr lang="en-US" sz="1400" b="1">
                    <a:solidFill>
                      <a:schemeClr val="bg2">
                        <a:lumMod val="85000"/>
                      </a:schemeClr>
                    </a:solidFill>
                    <a:latin typeface="Roboto" panose="02000000000000000000" pitchFamily="2" charset="0"/>
                    <a:ea typeface="Roboto" panose="02000000000000000000" pitchFamily="2" charset="0"/>
                  </a:rPr>
                  <a:t>Cloud</a:t>
                </a:r>
                <a:endParaRPr lang="en-AU" sz="1400" b="1">
                  <a:solidFill>
                    <a:schemeClr val="bg2">
                      <a:lumMod val="85000"/>
                    </a:schemeClr>
                  </a:solidFill>
                  <a:latin typeface="Roboto" panose="02000000000000000000" pitchFamily="2" charset="0"/>
                  <a:ea typeface="Roboto" panose="02000000000000000000" pitchFamily="2" charset="0"/>
                </a:endParaRPr>
              </a:p>
            </p:txBody>
          </p:sp>
        </p:grpSp>
        <p:grpSp>
          <p:nvGrpSpPr>
            <p:cNvPr id="8" name="Group 7">
              <a:extLst>
                <a:ext uri="{FF2B5EF4-FFF2-40B4-BE49-F238E27FC236}">
                  <a16:creationId xmlns:a16="http://schemas.microsoft.com/office/drawing/2014/main" id="{3DB93C4E-1C27-41E1-8969-86291288B114}"/>
                </a:ext>
              </a:extLst>
            </p:cNvPr>
            <p:cNvGrpSpPr/>
            <p:nvPr userDrawn="1"/>
          </p:nvGrpSpPr>
          <p:grpSpPr>
            <a:xfrm>
              <a:off x="10023896" y="2777706"/>
              <a:ext cx="2088000" cy="1930350"/>
              <a:chOff x="10136038" y="2777706"/>
              <a:chExt cx="2088000" cy="1930350"/>
            </a:xfrm>
          </p:grpSpPr>
          <p:pic>
            <p:nvPicPr>
              <p:cNvPr id="9" name="Picture 8" descr="Icon&#10;&#10;Description automatically generated">
                <a:extLst>
                  <a:ext uri="{FF2B5EF4-FFF2-40B4-BE49-F238E27FC236}">
                    <a16:creationId xmlns:a16="http://schemas.microsoft.com/office/drawing/2014/main" id="{9BFB1EFD-E546-4288-8B57-E1302362ED6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678" t="13872" r="12717" b="12574"/>
              <a:stretch/>
            </p:blipFill>
            <p:spPr>
              <a:xfrm>
                <a:off x="10298704" y="2777706"/>
                <a:ext cx="1762669" cy="1622465"/>
              </a:xfrm>
              <a:prstGeom prst="rect">
                <a:avLst/>
              </a:prstGeom>
            </p:spPr>
          </p:pic>
          <p:sp>
            <p:nvSpPr>
              <p:cNvPr id="10" name="TextBox 9">
                <a:extLst>
                  <a:ext uri="{FF2B5EF4-FFF2-40B4-BE49-F238E27FC236}">
                    <a16:creationId xmlns:a16="http://schemas.microsoft.com/office/drawing/2014/main" id="{2243BA36-1C7D-463F-BBA5-61313EC6F0D5}"/>
                  </a:ext>
                </a:extLst>
              </p:cNvPr>
              <p:cNvSpPr txBox="1"/>
              <p:nvPr userDrawn="1"/>
            </p:nvSpPr>
            <p:spPr>
              <a:xfrm>
                <a:off x="10136038" y="4398456"/>
                <a:ext cx="2088000" cy="309600"/>
              </a:xfrm>
              <a:prstGeom prst="rect">
                <a:avLst/>
              </a:prstGeom>
              <a:noFill/>
            </p:spPr>
            <p:txBody>
              <a:bodyPr wrap="square" rtlCol="0">
                <a:spAutoFit/>
              </a:bodyPr>
              <a:lstStyle/>
              <a:p>
                <a:pPr algn="ctr"/>
                <a:r>
                  <a:rPr lang="en-US" sz="1400" b="1">
                    <a:solidFill>
                      <a:schemeClr val="bg2">
                        <a:lumMod val="85000"/>
                      </a:schemeClr>
                    </a:solidFill>
                    <a:latin typeface="Roboto" panose="02000000000000000000" pitchFamily="2" charset="0"/>
                    <a:ea typeface="Roboto" panose="02000000000000000000" pitchFamily="2" charset="0"/>
                  </a:rPr>
                  <a:t>Intelligent Automation</a:t>
                </a:r>
                <a:endParaRPr lang="en-AU" sz="1400" b="1">
                  <a:solidFill>
                    <a:schemeClr val="bg2">
                      <a:lumMod val="85000"/>
                    </a:schemeClr>
                  </a:solidFill>
                  <a:latin typeface="Roboto" panose="02000000000000000000" pitchFamily="2" charset="0"/>
                  <a:ea typeface="Roboto" panose="02000000000000000000" pitchFamily="2" charset="0"/>
                </a:endParaRPr>
              </a:p>
            </p:txBody>
          </p:sp>
        </p:grpSp>
      </p:grpSp>
    </p:spTree>
    <p:extLst>
      <p:ext uri="{BB962C8B-B14F-4D97-AF65-F5344CB8AC3E}">
        <p14:creationId xmlns:p14="http://schemas.microsoft.com/office/powerpoint/2010/main" val="1190987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Slides 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84C348D2-DFB2-6D94-7943-9E6E37021A2A}"/>
              </a:ext>
            </a:extLst>
          </p:cNvPr>
          <p:cNvSpPr>
            <a:spLocks noGrp="1"/>
          </p:cNvSpPr>
          <p:nvPr>
            <p:ph type="sldNum" sz="quarter" idx="12"/>
          </p:nvPr>
        </p:nvSpPr>
        <p:spPr>
          <a:xfrm>
            <a:off x="11604183" y="6530375"/>
            <a:ext cx="462503" cy="252000"/>
          </a:xfrm>
        </p:spPr>
        <p:txBody>
          <a:bodyPr/>
          <a:lstStyle/>
          <a:p>
            <a:fld id="{4F82895F-B626-4F52-A856-6EAC42388413}" type="slidenum">
              <a:rPr lang="en-AU" smtClean="0"/>
              <a:t>‹#›</a:t>
            </a:fld>
            <a:endParaRPr lang="en-AU"/>
          </a:p>
        </p:txBody>
      </p:sp>
      <p:sp>
        <p:nvSpPr>
          <p:cNvPr id="4" name="Footer Placeholder 4">
            <a:extLst>
              <a:ext uri="{FF2B5EF4-FFF2-40B4-BE49-F238E27FC236}">
                <a16:creationId xmlns:a16="http://schemas.microsoft.com/office/drawing/2014/main" id="{B773782E-739C-0196-FF5E-638D0DE0672B}"/>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38855754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7C16-0606-6390-4625-9FF193C98407}"/>
              </a:ext>
            </a:extLst>
          </p:cNvPr>
          <p:cNvSpPr>
            <a:spLocks noGrp="1"/>
          </p:cNvSpPr>
          <p:nvPr>
            <p:ph type="ctrTitle"/>
          </p:nvPr>
        </p:nvSpPr>
        <p:spPr>
          <a:xfrm>
            <a:off x="1524397" y="1122363"/>
            <a:ext cx="9144000" cy="2387600"/>
          </a:xfrm>
        </p:spPr>
        <p:txBody>
          <a:bodyPr anchor="b"/>
          <a:lstStyle>
            <a:lvl1pPr algn="ctr">
              <a:defRPr sz="3000"/>
            </a:lvl1pPr>
          </a:lstStyle>
          <a:p>
            <a:r>
              <a:rPr lang="en-US"/>
              <a:t>Click to edit Master title style</a:t>
            </a:r>
            <a:endParaRPr lang="en-AU"/>
          </a:p>
        </p:txBody>
      </p:sp>
      <p:sp>
        <p:nvSpPr>
          <p:cNvPr id="3" name="Subtitle 2">
            <a:extLst>
              <a:ext uri="{FF2B5EF4-FFF2-40B4-BE49-F238E27FC236}">
                <a16:creationId xmlns:a16="http://schemas.microsoft.com/office/drawing/2014/main" id="{E1C77F38-848C-9CD1-67DB-5E7A7027BBB3}"/>
              </a:ext>
            </a:extLst>
          </p:cNvPr>
          <p:cNvSpPr>
            <a:spLocks noGrp="1"/>
          </p:cNvSpPr>
          <p:nvPr>
            <p:ph type="subTitle" idx="1"/>
          </p:nvPr>
        </p:nvSpPr>
        <p:spPr>
          <a:xfrm>
            <a:off x="1524397" y="3602038"/>
            <a:ext cx="9144000" cy="1655763"/>
          </a:xfrm>
        </p:spPr>
        <p:txBody>
          <a:bodyPr/>
          <a:lstStyle>
            <a:lvl1pPr marL="0" indent="0" algn="ctr">
              <a:buNone/>
              <a:defRPr sz="1200"/>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DE20C4A-D175-CD7E-A139-E27CBB3571A7}"/>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CE262C7E-1A35-B128-98CC-085E5529F0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F2A470E-824E-A52C-A91B-063CEB2708F4}"/>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15392845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B63B-6AE8-082A-AF45-58D4E446933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107F8E-575E-1FFD-CC7D-2B50E1550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643CFF-F162-F758-E267-D9DF923B7AFB}"/>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014EB04A-EFF6-FAC3-F7AB-8554850E6CE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9EFF07-0EC7-5BCB-4A23-10B9E1E07ACF}"/>
              </a:ext>
            </a:extLst>
          </p:cNvPr>
          <p:cNvSpPr>
            <a:spLocks noGrp="1"/>
          </p:cNvSpPr>
          <p:nvPr>
            <p:ph type="sldNum" sz="quarter" idx="12"/>
          </p:nvPr>
        </p:nvSpPr>
        <p:spPr/>
        <p:txBody>
          <a:bodyPr/>
          <a:lstStyle/>
          <a:p>
            <a:fld id="{E47FC54D-A98A-48F9-BCC1-6D8888A313A0}" type="slidenum">
              <a:rPr lang="en-AU" smtClean="0"/>
              <a:t>‹#›</a:t>
            </a:fld>
            <a:endParaRPr lang="en-AU"/>
          </a:p>
        </p:txBody>
      </p:sp>
      <p:pic>
        <p:nvPicPr>
          <p:cNvPr id="7" name="Picture 6">
            <a:extLst>
              <a:ext uri="{FF2B5EF4-FFF2-40B4-BE49-F238E27FC236}">
                <a16:creationId xmlns:a16="http://schemas.microsoft.com/office/drawing/2014/main" id="{A6D2BA88-BE21-7968-D54B-C2C9146E0A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41878295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2C56-CEC5-C528-1BF2-78062AAB95D9}"/>
              </a:ext>
            </a:extLst>
          </p:cNvPr>
          <p:cNvSpPr>
            <a:spLocks noGrp="1"/>
          </p:cNvSpPr>
          <p:nvPr>
            <p:ph type="title"/>
          </p:nvPr>
        </p:nvSpPr>
        <p:spPr>
          <a:xfrm>
            <a:off x="832067" y="1709738"/>
            <a:ext cx="10515163" cy="2852738"/>
          </a:xfrm>
        </p:spPr>
        <p:txBody>
          <a:bodyPr anchor="b"/>
          <a:lstStyle>
            <a:lvl1pPr>
              <a:defRPr sz="3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2F51486-7CC0-320C-19DE-ECC3351E3684}"/>
              </a:ext>
            </a:extLst>
          </p:cNvPr>
          <p:cNvSpPr>
            <a:spLocks noGrp="1"/>
          </p:cNvSpPr>
          <p:nvPr>
            <p:ph type="body" idx="1"/>
          </p:nvPr>
        </p:nvSpPr>
        <p:spPr>
          <a:xfrm>
            <a:off x="832067" y="4589463"/>
            <a:ext cx="10515163" cy="1500188"/>
          </a:xfrm>
        </p:spPr>
        <p:txBody>
          <a:bodyPr/>
          <a:lstStyle>
            <a:lvl1pPr marL="0" indent="0">
              <a:buNone/>
              <a:defRPr sz="1200">
                <a:solidFill>
                  <a:schemeClr val="tx1">
                    <a:tint val="75000"/>
                  </a:schemeClr>
                </a:solidFill>
              </a:defRPr>
            </a:lvl1pPr>
            <a:lvl2pPr marL="228600" indent="0">
              <a:buNone/>
              <a:defRPr sz="1000">
                <a:solidFill>
                  <a:schemeClr val="tx1">
                    <a:tint val="75000"/>
                  </a:schemeClr>
                </a:solidFill>
              </a:defRPr>
            </a:lvl2pPr>
            <a:lvl3pPr marL="457200" indent="0">
              <a:buNone/>
              <a:defRPr sz="900">
                <a:solidFill>
                  <a:schemeClr val="tx1">
                    <a:tint val="75000"/>
                  </a:schemeClr>
                </a:solidFill>
              </a:defRPr>
            </a:lvl3pPr>
            <a:lvl4pPr marL="685800" indent="0">
              <a:buNone/>
              <a:defRPr sz="800">
                <a:solidFill>
                  <a:schemeClr val="tx1">
                    <a:tint val="75000"/>
                  </a:schemeClr>
                </a:solidFill>
              </a:defRPr>
            </a:lvl4pPr>
            <a:lvl5pPr marL="914400" indent="0">
              <a:buNone/>
              <a:defRPr sz="800">
                <a:solidFill>
                  <a:schemeClr val="tx1">
                    <a:tint val="75000"/>
                  </a:schemeClr>
                </a:solidFill>
              </a:defRPr>
            </a:lvl5pPr>
            <a:lvl6pPr marL="1143000" indent="0">
              <a:buNone/>
              <a:defRPr sz="800">
                <a:solidFill>
                  <a:schemeClr val="tx1">
                    <a:tint val="75000"/>
                  </a:schemeClr>
                </a:solidFill>
              </a:defRPr>
            </a:lvl6pPr>
            <a:lvl7pPr marL="1371600" indent="0">
              <a:buNone/>
              <a:defRPr sz="800">
                <a:solidFill>
                  <a:schemeClr val="tx1">
                    <a:tint val="75000"/>
                  </a:schemeClr>
                </a:solidFill>
              </a:defRPr>
            </a:lvl7pPr>
            <a:lvl8pPr marL="1600200" indent="0">
              <a:buNone/>
              <a:defRPr sz="800">
                <a:solidFill>
                  <a:schemeClr val="tx1">
                    <a:tint val="75000"/>
                  </a:schemeClr>
                </a:solidFill>
              </a:defRPr>
            </a:lvl8pPr>
            <a:lvl9pPr marL="1828800" indent="0">
              <a:buNone/>
              <a:defRPr sz="8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FB097D-5C87-B023-99EA-0F4230B6B7CE}"/>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BA8DDC5D-F039-73F2-D188-B00C20EE516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C92D66-B5EA-0995-2F60-DC05D6E617CF}"/>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41861223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31E08-8A89-8F3E-0ED8-F2F9E8FEB76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72A057-3AE0-CB3C-92FA-BE2C50F8F48D}"/>
              </a:ext>
            </a:extLst>
          </p:cNvPr>
          <p:cNvSpPr>
            <a:spLocks noGrp="1"/>
          </p:cNvSpPr>
          <p:nvPr>
            <p:ph sz="half" idx="1"/>
          </p:nvPr>
        </p:nvSpPr>
        <p:spPr>
          <a:xfrm>
            <a:off x="838418" y="1825625"/>
            <a:ext cx="52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6BB5DE6-C35E-3821-6CF8-16B0CCA8499C}"/>
              </a:ext>
            </a:extLst>
          </p:cNvPr>
          <p:cNvSpPr>
            <a:spLocks noGrp="1"/>
          </p:cNvSpPr>
          <p:nvPr>
            <p:ph sz="half" idx="2"/>
          </p:nvPr>
        </p:nvSpPr>
        <p:spPr>
          <a:xfrm>
            <a:off x="6134110" y="1825625"/>
            <a:ext cx="52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2D3CE0C-CF2C-BB29-006C-3807EABD64B0}"/>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41996CAE-6A7A-B8A9-F554-C0EAA8DF62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C39245D-291A-81E3-6977-0DDBBE95661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662880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56A3-2BB8-4E26-7A7F-992EE135F30A}"/>
              </a:ext>
            </a:extLst>
          </p:cNvPr>
          <p:cNvSpPr>
            <a:spLocks noGrp="1"/>
          </p:cNvSpPr>
          <p:nvPr>
            <p:ph type="title"/>
          </p:nvPr>
        </p:nvSpPr>
        <p:spPr>
          <a:xfrm>
            <a:off x="840006" y="365125"/>
            <a:ext cx="10515163"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F1AFD1-A6C1-E04E-DDE4-73319F1285B8}"/>
              </a:ext>
            </a:extLst>
          </p:cNvPr>
          <p:cNvSpPr>
            <a:spLocks noGrp="1"/>
          </p:cNvSpPr>
          <p:nvPr>
            <p:ph type="body" idx="1"/>
          </p:nvPr>
        </p:nvSpPr>
        <p:spPr>
          <a:xfrm>
            <a:off x="840006" y="1681163"/>
            <a:ext cx="5157543"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a:extLst>
              <a:ext uri="{FF2B5EF4-FFF2-40B4-BE49-F238E27FC236}">
                <a16:creationId xmlns:a16="http://schemas.microsoft.com/office/drawing/2014/main" id="{5D067C73-6777-1793-3737-16C8CC7E9875}"/>
              </a:ext>
            </a:extLst>
          </p:cNvPr>
          <p:cNvSpPr>
            <a:spLocks noGrp="1"/>
          </p:cNvSpPr>
          <p:nvPr>
            <p:ph sz="half" idx="2"/>
          </p:nvPr>
        </p:nvSpPr>
        <p:spPr>
          <a:xfrm>
            <a:off x="840006" y="2505075"/>
            <a:ext cx="515754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005E1F1-B5D2-1E98-33C8-D6E2DD61E4D9}"/>
              </a:ext>
            </a:extLst>
          </p:cNvPr>
          <p:cNvSpPr>
            <a:spLocks noGrp="1"/>
          </p:cNvSpPr>
          <p:nvPr>
            <p:ph type="body" sz="quarter" idx="3"/>
          </p:nvPr>
        </p:nvSpPr>
        <p:spPr>
          <a:xfrm>
            <a:off x="6172220" y="1681163"/>
            <a:ext cx="5182950"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9A114-740F-B192-6453-1061C07D664F}"/>
              </a:ext>
            </a:extLst>
          </p:cNvPr>
          <p:cNvSpPr>
            <a:spLocks noGrp="1"/>
          </p:cNvSpPr>
          <p:nvPr>
            <p:ph sz="quarter" idx="4"/>
          </p:nvPr>
        </p:nvSpPr>
        <p:spPr>
          <a:xfrm>
            <a:off x="6172220" y="2505075"/>
            <a:ext cx="51829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C9B06C4-9D2D-9CF1-EC97-86205ECA133F}"/>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8" name="Footer Placeholder 7">
            <a:extLst>
              <a:ext uri="{FF2B5EF4-FFF2-40B4-BE49-F238E27FC236}">
                <a16:creationId xmlns:a16="http://schemas.microsoft.com/office/drawing/2014/main" id="{E5BBF6D5-59D2-62B2-EB4F-AD015573597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2FAE2CE-5F72-7A54-3C1B-09221C817AF3}"/>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824813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E532-5E5E-B91C-9DD8-124B66921AD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5AECE21-F699-3C01-3269-6D877C73D3CC}"/>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4" name="Footer Placeholder 3">
            <a:extLst>
              <a:ext uri="{FF2B5EF4-FFF2-40B4-BE49-F238E27FC236}">
                <a16:creationId xmlns:a16="http://schemas.microsoft.com/office/drawing/2014/main" id="{C247993A-0E64-762C-556D-1AF6D02E6B5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86170BF-0A42-1E57-47D2-BFC2CECEECEB}"/>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11043506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5EC62-B5E0-A00B-D05F-ED2C6C87771D}"/>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3" name="Footer Placeholder 2">
            <a:extLst>
              <a:ext uri="{FF2B5EF4-FFF2-40B4-BE49-F238E27FC236}">
                <a16:creationId xmlns:a16="http://schemas.microsoft.com/office/drawing/2014/main" id="{FC31A8A9-C067-DF6E-6B30-343BF9980C8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E2A1AD-3CD7-E2C8-70CE-4428D8A90883}"/>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25855914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B7E9-8EBF-ED0C-4213-8F23B0BC2491}"/>
              </a:ext>
            </a:extLst>
          </p:cNvPr>
          <p:cNvSpPr>
            <a:spLocks noGrp="1"/>
          </p:cNvSpPr>
          <p:nvPr>
            <p:ph type="title"/>
          </p:nvPr>
        </p:nvSpPr>
        <p:spPr>
          <a:xfrm>
            <a:off x="840006" y="457200"/>
            <a:ext cx="3931674" cy="1600200"/>
          </a:xfrm>
        </p:spPr>
        <p:txBody>
          <a:bodyPr anchor="b"/>
          <a:lstStyle>
            <a:lvl1pPr>
              <a:defRPr sz="16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A6B25F9-2DB3-9518-8385-31F1E6585E18}"/>
              </a:ext>
            </a:extLst>
          </p:cNvPr>
          <p:cNvSpPr>
            <a:spLocks noGrp="1"/>
          </p:cNvSpPr>
          <p:nvPr>
            <p:ph idx="1"/>
          </p:nvPr>
        </p:nvSpPr>
        <p:spPr>
          <a:xfrm>
            <a:off x="5182950" y="987425"/>
            <a:ext cx="6172220" cy="487362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AE1A838-DA0E-43AD-BCDB-F7BC34EDE81B}"/>
              </a:ext>
            </a:extLst>
          </p:cNvPr>
          <p:cNvSpPr>
            <a:spLocks noGrp="1"/>
          </p:cNvSpPr>
          <p:nvPr>
            <p:ph type="body" sz="half" idx="2"/>
          </p:nvPr>
        </p:nvSpPr>
        <p:spPr>
          <a:xfrm>
            <a:off x="840006" y="2057400"/>
            <a:ext cx="3931674"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a:extLst>
              <a:ext uri="{FF2B5EF4-FFF2-40B4-BE49-F238E27FC236}">
                <a16:creationId xmlns:a16="http://schemas.microsoft.com/office/drawing/2014/main" id="{F20ABE92-B574-DEF7-A1C7-AD8F4F9B716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C2C6AC94-7174-7362-818B-FFFDB456236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4E2E5C0-1ACC-1778-CAD8-2DDC30C207B0}"/>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86514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5BE28-5917-C64C-2B34-F755F62B514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4C3D71-3511-710F-30AD-D799096231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88DA973-11E2-4180-63EC-F3C59BC9206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16DA5195-2E5E-7284-ECB4-9192252F32C6}"/>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6" name="Footer Placeholder 5">
            <a:extLst>
              <a:ext uri="{FF2B5EF4-FFF2-40B4-BE49-F238E27FC236}">
                <a16:creationId xmlns:a16="http://schemas.microsoft.com/office/drawing/2014/main" id="{973E1F68-EBBF-0ED0-972F-3AF08349F9A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7A9D8AAF-0548-FECE-8FD8-C1EC89BDD6A9}"/>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3428158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8D1-5CD2-4837-7C04-F6829E8F86AB}"/>
              </a:ext>
            </a:extLst>
          </p:cNvPr>
          <p:cNvSpPr>
            <a:spLocks noGrp="1"/>
          </p:cNvSpPr>
          <p:nvPr>
            <p:ph type="title"/>
          </p:nvPr>
        </p:nvSpPr>
        <p:spPr>
          <a:xfrm>
            <a:off x="840006" y="457200"/>
            <a:ext cx="3931674" cy="1600200"/>
          </a:xfrm>
        </p:spPr>
        <p:txBody>
          <a:bodyPr anchor="b"/>
          <a:lstStyle>
            <a:lvl1pPr>
              <a:defRPr sz="16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819F5C1-9E13-02A7-0EC5-BA80B7CE59FD}"/>
              </a:ext>
            </a:extLst>
          </p:cNvPr>
          <p:cNvSpPr>
            <a:spLocks noGrp="1"/>
          </p:cNvSpPr>
          <p:nvPr>
            <p:ph type="pic" idx="1"/>
          </p:nvPr>
        </p:nvSpPr>
        <p:spPr>
          <a:xfrm>
            <a:off x="5182950" y="987425"/>
            <a:ext cx="6172220" cy="4873625"/>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AU"/>
          </a:p>
        </p:txBody>
      </p:sp>
      <p:sp>
        <p:nvSpPr>
          <p:cNvPr id="4" name="Text Placeholder 3">
            <a:extLst>
              <a:ext uri="{FF2B5EF4-FFF2-40B4-BE49-F238E27FC236}">
                <a16:creationId xmlns:a16="http://schemas.microsoft.com/office/drawing/2014/main" id="{158250D8-8410-C49E-AF79-7C6F5AA59C02}"/>
              </a:ext>
            </a:extLst>
          </p:cNvPr>
          <p:cNvSpPr>
            <a:spLocks noGrp="1"/>
          </p:cNvSpPr>
          <p:nvPr>
            <p:ph type="body" sz="half" idx="2"/>
          </p:nvPr>
        </p:nvSpPr>
        <p:spPr>
          <a:xfrm>
            <a:off x="840006" y="2057400"/>
            <a:ext cx="3931674"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a:extLst>
              <a:ext uri="{FF2B5EF4-FFF2-40B4-BE49-F238E27FC236}">
                <a16:creationId xmlns:a16="http://schemas.microsoft.com/office/drawing/2014/main" id="{4518230E-163F-4475-6DBF-4B6C0FDFA07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900257CC-F6F0-CC86-D736-9AD421B9E08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D73C7B-F728-E0D4-A48F-9539C9A32800}"/>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31898589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7228-D779-25C1-71F6-09EC5DB5D68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6ADDD79-87FE-8B0A-3F1C-8976EEAD3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47C1DA-FFE5-F251-058D-59E038D9EA0A}"/>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2CA583B0-E521-9584-BD24-95A6F7869B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2067D0-CE05-2C6B-8515-97A343603D8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37989650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66487-8135-C36D-0452-DB7F6D389C0C}"/>
              </a:ext>
            </a:extLst>
          </p:cNvPr>
          <p:cNvSpPr>
            <a:spLocks noGrp="1"/>
          </p:cNvSpPr>
          <p:nvPr>
            <p:ph type="title" orient="vert"/>
          </p:nvPr>
        </p:nvSpPr>
        <p:spPr>
          <a:xfrm>
            <a:off x="8724791" y="365125"/>
            <a:ext cx="2628791"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E7B806-9D19-2774-21B1-6736BC4766DE}"/>
              </a:ext>
            </a:extLst>
          </p:cNvPr>
          <p:cNvSpPr>
            <a:spLocks noGrp="1"/>
          </p:cNvSpPr>
          <p:nvPr>
            <p:ph type="body" orient="vert" idx="1"/>
          </p:nvPr>
        </p:nvSpPr>
        <p:spPr>
          <a:xfrm>
            <a:off x="838418" y="365125"/>
            <a:ext cx="781015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1CE1EEA-ED23-C699-E302-2665FF5F88A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2078A7F2-AA79-B1EE-54B5-63300235BF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3BE5DC-3D3A-35E3-A211-C377CF621B3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470812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278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1"/>
        <p:cNvGrpSpPr/>
        <p:nvPr/>
      </p:nvGrpSpPr>
      <p:grpSpPr>
        <a:xfrm>
          <a:off x="0" y="0"/>
          <a:ext cx="0" cy="0"/>
          <a:chOff x="0" y="0"/>
          <a:chExt cx="0" cy="0"/>
        </a:xfrm>
      </p:grpSpPr>
      <p:sp>
        <p:nvSpPr>
          <p:cNvPr id="102" name="Google Shape;102;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4" name="Google Shape;10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7"/>
        <p:cNvGrpSpPr/>
        <p:nvPr/>
      </p:nvGrpSpPr>
      <p:grpSpPr>
        <a:xfrm>
          <a:off x="0" y="0"/>
          <a:ext cx="0" cy="0"/>
          <a:chOff x="0" y="0"/>
          <a:chExt cx="0" cy="0"/>
        </a:xfrm>
      </p:grpSpPr>
      <p:sp>
        <p:nvSpPr>
          <p:cNvPr id="108" name="Google Shape;108;p50"/>
          <p:cNvSpPr txBox="1">
            <a:spLocks noGrp="1"/>
          </p:cNvSpPr>
          <p:nvPr>
            <p:ph type="title"/>
          </p:nvPr>
        </p:nvSpPr>
        <p:spPr>
          <a:xfrm>
            <a:off x="838200" y="365125"/>
            <a:ext cx="10515600" cy="8836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5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3"/>
        <p:cNvGrpSpPr/>
        <p:nvPr/>
      </p:nvGrpSpPr>
      <p:grpSpPr>
        <a:xfrm>
          <a:off x="0" y="0"/>
          <a:ext cx="0" cy="0"/>
          <a:chOff x="0" y="0"/>
          <a:chExt cx="0" cy="0"/>
        </a:xfrm>
      </p:grpSpPr>
      <p:sp>
        <p:nvSpPr>
          <p:cNvPr id="114" name="Google Shape;114;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6" name="Google Shape;116;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9"/>
        <p:cNvGrpSpPr/>
        <p:nvPr/>
      </p:nvGrpSpPr>
      <p:grpSpPr>
        <a:xfrm>
          <a:off x="0" y="0"/>
          <a:ext cx="0" cy="0"/>
          <a:chOff x="0" y="0"/>
          <a:chExt cx="0" cy="0"/>
        </a:xfrm>
      </p:grpSpPr>
      <p:sp>
        <p:nvSpPr>
          <p:cNvPr id="120" name="Google Shape;120;p52"/>
          <p:cNvSpPr txBox="1">
            <a:spLocks noGrp="1"/>
          </p:cNvSpPr>
          <p:nvPr>
            <p:ph type="title"/>
          </p:nvPr>
        </p:nvSpPr>
        <p:spPr>
          <a:xfrm>
            <a:off x="838200" y="365125"/>
            <a:ext cx="10515600" cy="8836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6"/>
        <p:cNvGrpSpPr/>
        <p:nvPr/>
      </p:nvGrpSpPr>
      <p:grpSpPr>
        <a:xfrm>
          <a:off x="0" y="0"/>
          <a:ext cx="0" cy="0"/>
          <a:chOff x="0" y="0"/>
          <a:chExt cx="0" cy="0"/>
        </a:xfrm>
      </p:grpSpPr>
      <p:sp>
        <p:nvSpPr>
          <p:cNvPr id="127" name="Google Shape;127;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1" name="Google Shape;131;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2" name="Google Shape;132;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Google Shape;136;p54"/>
          <p:cNvSpPr txBox="1">
            <a:spLocks noGrp="1"/>
          </p:cNvSpPr>
          <p:nvPr>
            <p:ph type="title"/>
          </p:nvPr>
        </p:nvSpPr>
        <p:spPr>
          <a:xfrm>
            <a:off x="838200" y="365125"/>
            <a:ext cx="10515600" cy="8836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CB3F-3B34-8C32-283C-973EFDD232D0}"/>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45457B39-ABF2-BF5D-B520-EC351CC7B1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2A4ACC-E301-036E-44FB-CEFF829AEC3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352922B7-1602-A69C-9295-B259047157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D355B8-5674-F12A-182C-B8AC23A9C6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EBF5DB2-01A6-2F58-4E19-F7C889DFF4B9}"/>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8" name="Footer Placeholder 7">
            <a:extLst>
              <a:ext uri="{FF2B5EF4-FFF2-40B4-BE49-F238E27FC236}">
                <a16:creationId xmlns:a16="http://schemas.microsoft.com/office/drawing/2014/main" id="{4EB29E35-1B7F-B6DF-C98C-D6FA808CF953}"/>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A082BDD-9417-F4BA-2581-448F2660A466}"/>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3884214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0"/>
        <p:cNvGrpSpPr/>
        <p:nvPr/>
      </p:nvGrpSpPr>
      <p:grpSpPr>
        <a:xfrm>
          <a:off x="0" y="0"/>
          <a:ext cx="0" cy="0"/>
          <a:chOff x="0" y="0"/>
          <a:chExt cx="0" cy="0"/>
        </a:xfrm>
      </p:grpSpPr>
      <p:sp>
        <p:nvSpPr>
          <p:cNvPr id="141" name="Google Shape;14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4"/>
        <p:cNvGrpSpPr/>
        <p:nvPr/>
      </p:nvGrpSpPr>
      <p:grpSpPr>
        <a:xfrm>
          <a:off x="0" y="0"/>
          <a:ext cx="0" cy="0"/>
          <a:chOff x="0" y="0"/>
          <a:chExt cx="0" cy="0"/>
        </a:xfrm>
      </p:grpSpPr>
      <p:sp>
        <p:nvSpPr>
          <p:cNvPr id="145" name="Google Shape;145;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5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7" name="Google Shape;147;p5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1"/>
        <p:cNvGrpSpPr/>
        <p:nvPr/>
      </p:nvGrpSpPr>
      <p:grpSpPr>
        <a:xfrm>
          <a:off x="0" y="0"/>
          <a:ext cx="0" cy="0"/>
          <a:chOff x="0" y="0"/>
          <a:chExt cx="0" cy="0"/>
        </a:xfrm>
      </p:grpSpPr>
      <p:sp>
        <p:nvSpPr>
          <p:cNvPr id="152" name="Google Shape;152;p5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57"/>
          <p:cNvSpPr>
            <a:spLocks noGrp="1"/>
          </p:cNvSpPr>
          <p:nvPr>
            <p:ph type="pic" idx="2"/>
          </p:nvPr>
        </p:nvSpPr>
        <p:spPr>
          <a:xfrm>
            <a:off x="5183188" y="987425"/>
            <a:ext cx="6172200" cy="4873625"/>
          </a:xfrm>
          <a:prstGeom prst="rect">
            <a:avLst/>
          </a:prstGeom>
          <a:noFill/>
          <a:ln>
            <a:noFill/>
          </a:ln>
        </p:spPr>
      </p:sp>
      <p:sp>
        <p:nvSpPr>
          <p:cNvPr id="154" name="Google Shape;154;p5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5" name="Google Shape;155;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58"/>
        <p:cNvGrpSpPr/>
        <p:nvPr/>
      </p:nvGrpSpPr>
      <p:grpSpPr>
        <a:xfrm>
          <a:off x="0" y="0"/>
          <a:ext cx="0" cy="0"/>
          <a:chOff x="0" y="0"/>
          <a:chExt cx="0" cy="0"/>
        </a:xfrm>
      </p:grpSpPr>
      <p:sp>
        <p:nvSpPr>
          <p:cNvPr id="159" name="Google Shape;159;p58"/>
          <p:cNvSpPr txBox="1">
            <a:spLocks noGrp="1"/>
          </p:cNvSpPr>
          <p:nvPr>
            <p:ph type="title"/>
          </p:nvPr>
        </p:nvSpPr>
        <p:spPr>
          <a:xfrm>
            <a:off x="838200" y="365125"/>
            <a:ext cx="10515600" cy="88364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5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1" name="Google Shape;16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4"/>
        <p:cNvGrpSpPr/>
        <p:nvPr/>
      </p:nvGrpSpPr>
      <p:grpSpPr>
        <a:xfrm>
          <a:off x="0" y="0"/>
          <a:ext cx="0" cy="0"/>
          <a:chOff x="0" y="0"/>
          <a:chExt cx="0" cy="0"/>
        </a:xfrm>
      </p:grpSpPr>
      <p:sp>
        <p:nvSpPr>
          <p:cNvPr id="165" name="Google Shape;165;p5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5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AU"/>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3D9F4-37EC-DB02-EAFF-9B80144292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15C7DEE7-05FB-5958-D8C7-36B8E241CD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DD79856-5F64-8EC7-B4DF-ACC8813937F7}"/>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a:extLst>
              <a:ext uri="{FF2B5EF4-FFF2-40B4-BE49-F238E27FC236}">
                <a16:creationId xmlns:a16="http://schemas.microsoft.com/office/drawing/2014/main" id="{41A7F6A6-71A1-3712-335E-846E4602D7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D61F7D-B243-CC76-E2FC-977473406CE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300579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AAD80-6526-C1E2-48BF-3CD69F14C8DD}"/>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ED1457D9-BDEF-9E3E-7120-023C41597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1DC26A1-2BA9-FDEE-C6C8-3F7CCE2264DF}"/>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a:extLst>
              <a:ext uri="{FF2B5EF4-FFF2-40B4-BE49-F238E27FC236}">
                <a16:creationId xmlns:a16="http://schemas.microsoft.com/office/drawing/2014/main" id="{6538F064-42D4-DDCA-B45C-BBBD87FB6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D7B42D-E190-8507-4B9E-A05D613A11C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900012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195D-7C4B-ED17-A87B-1D12CF43575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9300747E-B687-5217-9EBB-1A7FA68A23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DE993-789C-1D21-CA44-6CEB28DB35A2}"/>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a:extLst>
              <a:ext uri="{FF2B5EF4-FFF2-40B4-BE49-F238E27FC236}">
                <a16:creationId xmlns:a16="http://schemas.microsoft.com/office/drawing/2014/main" id="{017470CD-4C83-6AC0-8B0E-2303FD5AF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2CD95-BCD9-D869-72E8-F4D9798B93F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43031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E216-601F-A27E-C144-E623791978A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D39A573-C5DB-E146-5D6D-097D27C050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87001DF-F28C-DFE6-B533-037E150E7B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6CFA5DCC-5210-C71A-58B3-EB4FD5441732}"/>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a:extLst>
              <a:ext uri="{FF2B5EF4-FFF2-40B4-BE49-F238E27FC236}">
                <a16:creationId xmlns:a16="http://schemas.microsoft.com/office/drawing/2014/main" id="{C82F4987-E39F-D9CF-FF75-BBB5CC818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1A5DC2-5D19-F454-CF7A-97786E093368}"/>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555440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09167-22DC-0E38-7635-35544B53DB12}"/>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FB5B1A3-B8C1-3706-66CC-C370930629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D934D0-E999-DF7C-744C-F5C4026A20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F90C0461-7A2D-56FB-63A4-4D41DCC557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687A21-2D0C-C074-3B82-445E350D8F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16D1BDF-DB13-4FC6-F63B-B417A994D735}"/>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8" name="Footer Placeholder 7">
            <a:extLst>
              <a:ext uri="{FF2B5EF4-FFF2-40B4-BE49-F238E27FC236}">
                <a16:creationId xmlns:a16="http://schemas.microsoft.com/office/drawing/2014/main" id="{B6540357-48F1-F678-E6F0-E69569157B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6BF33E4-D965-DFE3-7D09-CA754052AD3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4781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FFC3-29D8-1403-FAF9-9F6FAB9F2E14}"/>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B2A9D259-9FD2-F34E-CF08-B87644C3AD0D}"/>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4" name="Footer Placeholder 3">
            <a:extLst>
              <a:ext uri="{FF2B5EF4-FFF2-40B4-BE49-F238E27FC236}">
                <a16:creationId xmlns:a16="http://schemas.microsoft.com/office/drawing/2014/main" id="{7EB4B28E-24BB-F291-7980-5AEA6DBB076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46CF876-C5E5-507F-C784-45CEC27CCE43}"/>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40909960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5C44B-FDD1-11CC-A75C-49EAEE6534B0}"/>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0DB1C5FF-85B1-B802-DD05-3AFAC47FF194}"/>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4" name="Footer Placeholder 3">
            <a:extLst>
              <a:ext uri="{FF2B5EF4-FFF2-40B4-BE49-F238E27FC236}">
                <a16:creationId xmlns:a16="http://schemas.microsoft.com/office/drawing/2014/main" id="{F6658724-C67F-3893-8C66-255F083C8D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F030A5D-DA70-D529-6E59-0BBCDA03E63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83795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603088-6F51-382A-D475-AA76679E50CC}"/>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3" name="Footer Placeholder 2">
            <a:extLst>
              <a:ext uri="{FF2B5EF4-FFF2-40B4-BE49-F238E27FC236}">
                <a16:creationId xmlns:a16="http://schemas.microsoft.com/office/drawing/2014/main" id="{FF8CB595-6BF3-413C-0212-82E4E2A584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F62168-C7AE-21E8-E410-4590CF1145A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89075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59EE1-1694-6084-EF3F-9E0C02F8C6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FBC34D26-6177-B759-0541-29007D094B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747D1C78-D27B-F8B5-9430-EDE8A3178D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AD0CB6-BC0D-53AD-7F64-EE1BFD8D1106}"/>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a:extLst>
              <a:ext uri="{FF2B5EF4-FFF2-40B4-BE49-F238E27FC236}">
                <a16:creationId xmlns:a16="http://schemas.microsoft.com/office/drawing/2014/main" id="{E5176D11-BA0A-5EC0-501C-4771352724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5D834-2ACE-C26B-3D0F-323DA7DC5AA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625018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3F0ED-5C87-0990-3308-F7FA94745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A0B25FC-5FC3-B902-2A3A-D4E8BA2209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FF6A5EC-2079-F099-014A-CDC2A0FAE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482498-6ED8-D59E-6152-01EDF446FC98}"/>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6" name="Footer Placeholder 5">
            <a:extLst>
              <a:ext uri="{FF2B5EF4-FFF2-40B4-BE49-F238E27FC236}">
                <a16:creationId xmlns:a16="http://schemas.microsoft.com/office/drawing/2014/main" id="{A36BE832-2EC8-0A2C-CA90-CE6235A7F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B37CC6-729E-1F79-E238-FD49EB3D484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761190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7B93-1287-CB21-07F3-13B4E75A5FB0}"/>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6BE42995-1E21-E43A-4506-B74BE3A190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AE7A130-E74C-A82A-870D-CF726DD6CA42}"/>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a:extLst>
              <a:ext uri="{FF2B5EF4-FFF2-40B4-BE49-F238E27FC236}">
                <a16:creationId xmlns:a16="http://schemas.microsoft.com/office/drawing/2014/main" id="{B6E3DB17-E444-30DE-03EA-7AA1E5C80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5D04E0-F123-1C0A-90D6-E040DC5F9A9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85625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236B1F-33EE-8DDE-D545-6D8068EFD3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AC18FDA-7819-946C-F817-381905F2E0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D551EFE-F4FB-849A-64A0-BBBA4DD1614E}"/>
              </a:ext>
            </a:extLst>
          </p:cNvPr>
          <p:cNvSpPr>
            <a:spLocks noGrp="1"/>
          </p:cNvSpPr>
          <p:nvPr>
            <p:ph type="dt" sz="half" idx="10"/>
          </p:nvPr>
        </p:nvSpPr>
        <p:spPr/>
        <p:txBody>
          <a:bodyPr/>
          <a:lstStyle/>
          <a:p>
            <a:fld id="{1D8BD707-D9CF-40AE-B4C6-C98DA3205C09}" type="datetimeFigureOut">
              <a:rPr lang="en-US" smtClean="0"/>
              <a:pPr/>
              <a:t>8/4/2024</a:t>
            </a:fld>
            <a:endParaRPr lang="en-US"/>
          </a:p>
        </p:txBody>
      </p:sp>
      <p:sp>
        <p:nvSpPr>
          <p:cNvPr id="5" name="Footer Placeholder 4">
            <a:extLst>
              <a:ext uri="{FF2B5EF4-FFF2-40B4-BE49-F238E27FC236}">
                <a16:creationId xmlns:a16="http://schemas.microsoft.com/office/drawing/2014/main" id="{3D81338A-7800-B685-CD05-03453A34C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2A5CC-272E-8A80-52E0-396CA1AE06A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947443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42758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D1B59-69F2-A5A1-2AFB-B324FA9D94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CAE89DFA-0D18-9A56-023B-F40056E662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AE4190-079B-4551-2414-162A1B96EE0C}"/>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EEE2FAEF-FAB1-2399-4DFF-8AF24ECC77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566A120-2F05-62B0-E8C9-85FE05025275}"/>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14846895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848C-41EA-0B0F-0909-866D51EDE07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AC863B95-63EF-7C42-61AD-D672879C99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1D52B44F-587E-AFED-E2B1-C0B39751B381}"/>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AE54810C-C89B-8A0C-9E53-D633C424A25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15CC987-12E6-8378-CC61-06FFE40C3C33}"/>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182779019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628-5668-BA87-924D-6BE1175523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5948BF25-5237-E601-B2A3-9309F7EA60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144584-02EB-CF54-3E5B-2BF57C3DE2EA}"/>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90534139-3005-6CAF-E774-AEAACA1CBC0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9EAADA42-8039-C3C9-DF72-00711D9302B3}"/>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39017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25AF8D-FAF8-60CB-0A6A-C2573DFFFF75}"/>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3" name="Footer Placeholder 2">
            <a:extLst>
              <a:ext uri="{FF2B5EF4-FFF2-40B4-BE49-F238E27FC236}">
                <a16:creationId xmlns:a16="http://schemas.microsoft.com/office/drawing/2014/main" id="{FE1C75B2-A3FD-55E3-2CE1-4FD2189F6FAE}"/>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69E79DBA-BA4C-CD3E-BAFC-E7B2F3A04EBE}"/>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513632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9ED5-B7CE-4FB2-1DD0-B8EB5BA5BDA9}"/>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360D71FF-9ADE-A855-2CA1-71DD3E27AC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40B600A3-F563-77E1-A28C-B339CAABFA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EFE5502C-F4E6-4CC5-2E56-2B92FE3A5EF5}"/>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6" name="Footer Placeholder 5">
            <a:extLst>
              <a:ext uri="{FF2B5EF4-FFF2-40B4-BE49-F238E27FC236}">
                <a16:creationId xmlns:a16="http://schemas.microsoft.com/office/drawing/2014/main" id="{35F8CD92-A50C-E6B8-8AEB-5E883F7EC57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82F0457-C847-7BB5-2A60-A60606A1F106}"/>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12090766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CBD7-ACE5-4C46-E963-A6898AC99BDA}"/>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B4BA9D8-A084-7A21-E057-190229FC27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EF5CCC-BE2A-7A7D-F2F5-96EB754665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B7890E0F-2F0F-5609-D711-62A1165AAE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42931-35BB-5B3F-A698-8EC583EC8E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B80B9A53-ABF7-C7D4-3A88-C802C5D34C8A}"/>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8" name="Footer Placeholder 7">
            <a:extLst>
              <a:ext uri="{FF2B5EF4-FFF2-40B4-BE49-F238E27FC236}">
                <a16:creationId xmlns:a16="http://schemas.microsoft.com/office/drawing/2014/main" id="{74C75C4C-6B9D-1B06-7581-6E2DB5E8A7BC}"/>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36D9AAE3-AB4D-1E01-7F31-DDDFBC49E174}"/>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281190230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18B0F-D82C-EC4C-9373-AC026B78034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307FE8C-E0F2-8F21-E100-808B0DB62038}"/>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4" name="Footer Placeholder 3">
            <a:extLst>
              <a:ext uri="{FF2B5EF4-FFF2-40B4-BE49-F238E27FC236}">
                <a16:creationId xmlns:a16="http://schemas.microsoft.com/office/drawing/2014/main" id="{235ECF7C-7C00-1C36-EC8D-A4679E2D3208}"/>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B17AB09A-8562-245F-8846-E474A27F794A}"/>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37169595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09E10C-DE1C-2275-CED2-658571C2F6E4}"/>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3" name="Footer Placeholder 2">
            <a:extLst>
              <a:ext uri="{FF2B5EF4-FFF2-40B4-BE49-F238E27FC236}">
                <a16:creationId xmlns:a16="http://schemas.microsoft.com/office/drawing/2014/main" id="{757196E7-36F6-3622-5F03-D6CB0BB29818}"/>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F7D185AD-BC0B-8747-C907-E45AC8828888}"/>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3138273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D4548-1E65-FF50-7CF4-4FF305B414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7F5D33BB-7AAB-0680-07C2-7467CBFA85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C4A2BA59-7B4B-5797-3FAF-73326E29DC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71847A-72B9-8BBE-D7C8-276C73BB8E93}"/>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6" name="Footer Placeholder 5">
            <a:extLst>
              <a:ext uri="{FF2B5EF4-FFF2-40B4-BE49-F238E27FC236}">
                <a16:creationId xmlns:a16="http://schemas.microsoft.com/office/drawing/2014/main" id="{20488FCC-1F2F-274F-195E-9E2E869345D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71EBCEF-96D5-5C2A-B702-F55DA5F722F3}"/>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163801725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6136-D3B7-E92F-6BA4-23E4DA8C61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659B5BFE-51A7-C1D8-A288-5BEE6DEBF9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AE349188-5C48-78EE-EA14-36AD9BA5E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474E5D-1764-9065-FFFF-E2E9A2979072}"/>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6" name="Footer Placeholder 5">
            <a:extLst>
              <a:ext uri="{FF2B5EF4-FFF2-40B4-BE49-F238E27FC236}">
                <a16:creationId xmlns:a16="http://schemas.microsoft.com/office/drawing/2014/main" id="{3DEC01A3-DBCE-7F39-E565-2A55EEC3D8A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0A939061-6E12-36F1-FB2B-78D06E9288B5}"/>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16225598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3EE5-440D-61BA-5095-BF2E0A89B80E}"/>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D788D8FA-13B9-CA1B-87F3-090FB92706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D84B4EEF-019B-673B-C88F-3FAF23734B21}"/>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9742453B-37FA-4F8D-F65D-51434875DF2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B4A1218-424B-49FE-F5AD-3D8A121CC564}"/>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390438430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A6077B-AB8E-A767-EA95-82A22AC7F5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4441D1DB-70E9-CBBE-4113-E9BA71EF57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1E725AC-BF48-91BB-F40A-7DCEA5CAA952}"/>
              </a:ext>
            </a:extLst>
          </p:cNvPr>
          <p:cNvSpPr>
            <a:spLocks noGrp="1"/>
          </p:cNvSpPr>
          <p:nvPr>
            <p:ph type="dt" sz="half" idx="10"/>
          </p:nvPr>
        </p:nvSpPr>
        <p:spPr/>
        <p:txBody>
          <a:body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F52E8365-5325-9E76-987F-1CF9A1D600E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DA07962-6281-2670-2E1D-ACE41481ED9E}"/>
              </a:ext>
            </a:extLst>
          </p:cNvPr>
          <p:cNvSpPr>
            <a:spLocks noGrp="1"/>
          </p:cNvSpPr>
          <p:nvPr>
            <p:ph type="sldNum" sz="quarter" idx="12"/>
          </p:nvPr>
        </p:nvSpPr>
        <p:spPr/>
        <p:txBody>
          <a:bodyPr/>
          <a:lstStyle/>
          <a:p>
            <a:fld id="{245A5B50-CBC6-4200-896E-1ABC05C2A6CF}" type="slidenum">
              <a:rPr lang="en-AU" smtClean="0"/>
              <a:t>‹#›</a:t>
            </a:fld>
            <a:endParaRPr lang="en-AU"/>
          </a:p>
        </p:txBody>
      </p:sp>
    </p:spTree>
    <p:extLst>
      <p:ext uri="{BB962C8B-B14F-4D97-AF65-F5344CB8AC3E}">
        <p14:creationId xmlns:p14="http://schemas.microsoft.com/office/powerpoint/2010/main" val="40826070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67C16-0606-6390-4625-9FF193C98407}"/>
              </a:ext>
            </a:extLst>
          </p:cNvPr>
          <p:cNvSpPr>
            <a:spLocks noGrp="1"/>
          </p:cNvSpPr>
          <p:nvPr>
            <p:ph type="ctrTitle"/>
          </p:nvPr>
        </p:nvSpPr>
        <p:spPr>
          <a:xfrm>
            <a:off x="1524397" y="1122363"/>
            <a:ext cx="9144000" cy="2387600"/>
          </a:xfrm>
        </p:spPr>
        <p:txBody>
          <a:bodyPr anchor="b"/>
          <a:lstStyle>
            <a:lvl1pPr algn="ctr">
              <a:defRPr sz="3000"/>
            </a:lvl1pPr>
          </a:lstStyle>
          <a:p>
            <a:r>
              <a:rPr lang="en-US"/>
              <a:t>Click to edit Master title style</a:t>
            </a:r>
            <a:endParaRPr lang="en-AU"/>
          </a:p>
        </p:txBody>
      </p:sp>
      <p:sp>
        <p:nvSpPr>
          <p:cNvPr id="3" name="Subtitle 2">
            <a:extLst>
              <a:ext uri="{FF2B5EF4-FFF2-40B4-BE49-F238E27FC236}">
                <a16:creationId xmlns:a16="http://schemas.microsoft.com/office/drawing/2014/main" id="{E1C77F38-848C-9CD1-67DB-5E7A7027BBB3}"/>
              </a:ext>
            </a:extLst>
          </p:cNvPr>
          <p:cNvSpPr>
            <a:spLocks noGrp="1"/>
          </p:cNvSpPr>
          <p:nvPr>
            <p:ph type="subTitle" idx="1"/>
          </p:nvPr>
        </p:nvSpPr>
        <p:spPr>
          <a:xfrm>
            <a:off x="1524397" y="3602038"/>
            <a:ext cx="9144000" cy="1655763"/>
          </a:xfrm>
        </p:spPr>
        <p:txBody>
          <a:bodyPr/>
          <a:lstStyle>
            <a:lvl1pPr marL="0" indent="0" algn="ctr">
              <a:buNone/>
              <a:defRPr sz="1200"/>
            </a:lvl1pPr>
            <a:lvl2pPr marL="228600" indent="0" algn="ctr">
              <a:buNone/>
              <a:defRPr sz="1000"/>
            </a:lvl2pPr>
            <a:lvl3pPr marL="457200" indent="0" algn="ctr">
              <a:buNone/>
              <a:defRPr sz="900"/>
            </a:lvl3pPr>
            <a:lvl4pPr marL="685800" indent="0" algn="ctr">
              <a:buNone/>
              <a:defRPr sz="800"/>
            </a:lvl4pPr>
            <a:lvl5pPr marL="914400" indent="0" algn="ctr">
              <a:buNone/>
              <a:defRPr sz="800"/>
            </a:lvl5pPr>
            <a:lvl6pPr marL="1143000" indent="0" algn="ctr">
              <a:buNone/>
              <a:defRPr sz="800"/>
            </a:lvl6pPr>
            <a:lvl7pPr marL="1371600" indent="0" algn="ctr">
              <a:buNone/>
              <a:defRPr sz="800"/>
            </a:lvl7pPr>
            <a:lvl8pPr marL="1600200" indent="0" algn="ctr">
              <a:buNone/>
              <a:defRPr sz="800"/>
            </a:lvl8pPr>
            <a:lvl9pPr marL="1828800" indent="0" algn="ctr">
              <a:buNone/>
              <a:defRPr sz="8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5DE20C4A-D175-CD7E-A139-E27CBB3571A7}"/>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CE262C7E-1A35-B128-98CC-085E5529F00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7F2A470E-824E-A52C-A91B-063CEB2708F4}"/>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171559351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2B63B-6AE8-082A-AF45-58D4E446933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4107F8E-575E-1FFD-CC7D-2B50E1550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8643CFF-F162-F758-E267-D9DF923B7AFB}"/>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014EB04A-EFF6-FAC3-F7AB-8554850E6CE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99EFF07-0EC7-5BCB-4A23-10B9E1E07ACF}"/>
              </a:ext>
            </a:extLst>
          </p:cNvPr>
          <p:cNvSpPr>
            <a:spLocks noGrp="1"/>
          </p:cNvSpPr>
          <p:nvPr>
            <p:ph type="sldNum" sz="quarter" idx="12"/>
          </p:nvPr>
        </p:nvSpPr>
        <p:spPr/>
        <p:txBody>
          <a:bodyPr/>
          <a:lstStyle/>
          <a:p>
            <a:fld id="{E47FC54D-A98A-48F9-BCC1-6D8888A313A0}" type="slidenum">
              <a:rPr lang="en-AU" smtClean="0"/>
              <a:t>‹#›</a:t>
            </a:fld>
            <a:endParaRPr lang="en-AU"/>
          </a:p>
        </p:txBody>
      </p:sp>
      <p:pic>
        <p:nvPicPr>
          <p:cNvPr id="7" name="Picture 6">
            <a:extLst>
              <a:ext uri="{FF2B5EF4-FFF2-40B4-BE49-F238E27FC236}">
                <a16:creationId xmlns:a16="http://schemas.microsoft.com/office/drawing/2014/main" id="{A6D2BA88-BE21-7968-D54B-C2C9146E0A4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2076166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DA6F-3966-A9BD-31A2-5C6387ABFE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4F3999-03BB-17E3-5EE6-0AC9F84F9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578D8B5A-BAAC-68C6-0275-A650685154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DDCC84-946F-C0A5-1876-BB831FA1D63D}"/>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6" name="Footer Placeholder 5">
            <a:extLst>
              <a:ext uri="{FF2B5EF4-FFF2-40B4-BE49-F238E27FC236}">
                <a16:creationId xmlns:a16="http://schemas.microsoft.com/office/drawing/2014/main" id="{016FF361-EF54-D7F6-1B3C-10BBA61C0D7E}"/>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BAFEEF3-F886-244B-80DA-D185B4589CA1}"/>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13483237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2C56-CEC5-C528-1BF2-78062AAB95D9}"/>
              </a:ext>
            </a:extLst>
          </p:cNvPr>
          <p:cNvSpPr>
            <a:spLocks noGrp="1"/>
          </p:cNvSpPr>
          <p:nvPr>
            <p:ph type="title"/>
          </p:nvPr>
        </p:nvSpPr>
        <p:spPr>
          <a:xfrm>
            <a:off x="832067" y="1709738"/>
            <a:ext cx="10515163" cy="2852738"/>
          </a:xfrm>
        </p:spPr>
        <p:txBody>
          <a:bodyPr anchor="b"/>
          <a:lstStyle>
            <a:lvl1pPr>
              <a:defRPr sz="3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2F51486-7CC0-320C-19DE-ECC3351E3684}"/>
              </a:ext>
            </a:extLst>
          </p:cNvPr>
          <p:cNvSpPr>
            <a:spLocks noGrp="1"/>
          </p:cNvSpPr>
          <p:nvPr>
            <p:ph type="body" idx="1"/>
          </p:nvPr>
        </p:nvSpPr>
        <p:spPr>
          <a:xfrm>
            <a:off x="832067" y="4589463"/>
            <a:ext cx="10515163" cy="1500188"/>
          </a:xfrm>
        </p:spPr>
        <p:txBody>
          <a:bodyPr/>
          <a:lstStyle>
            <a:lvl1pPr marL="0" indent="0">
              <a:buNone/>
              <a:defRPr sz="1200">
                <a:solidFill>
                  <a:schemeClr val="tx1">
                    <a:tint val="75000"/>
                  </a:schemeClr>
                </a:solidFill>
              </a:defRPr>
            </a:lvl1pPr>
            <a:lvl2pPr marL="228600" indent="0">
              <a:buNone/>
              <a:defRPr sz="1000">
                <a:solidFill>
                  <a:schemeClr val="tx1">
                    <a:tint val="75000"/>
                  </a:schemeClr>
                </a:solidFill>
              </a:defRPr>
            </a:lvl2pPr>
            <a:lvl3pPr marL="457200" indent="0">
              <a:buNone/>
              <a:defRPr sz="900">
                <a:solidFill>
                  <a:schemeClr val="tx1">
                    <a:tint val="75000"/>
                  </a:schemeClr>
                </a:solidFill>
              </a:defRPr>
            </a:lvl3pPr>
            <a:lvl4pPr marL="685800" indent="0">
              <a:buNone/>
              <a:defRPr sz="800">
                <a:solidFill>
                  <a:schemeClr val="tx1">
                    <a:tint val="75000"/>
                  </a:schemeClr>
                </a:solidFill>
              </a:defRPr>
            </a:lvl4pPr>
            <a:lvl5pPr marL="914400" indent="0">
              <a:buNone/>
              <a:defRPr sz="800">
                <a:solidFill>
                  <a:schemeClr val="tx1">
                    <a:tint val="75000"/>
                  </a:schemeClr>
                </a:solidFill>
              </a:defRPr>
            </a:lvl5pPr>
            <a:lvl6pPr marL="1143000" indent="0">
              <a:buNone/>
              <a:defRPr sz="800">
                <a:solidFill>
                  <a:schemeClr val="tx1">
                    <a:tint val="75000"/>
                  </a:schemeClr>
                </a:solidFill>
              </a:defRPr>
            </a:lvl6pPr>
            <a:lvl7pPr marL="1371600" indent="0">
              <a:buNone/>
              <a:defRPr sz="800">
                <a:solidFill>
                  <a:schemeClr val="tx1">
                    <a:tint val="75000"/>
                  </a:schemeClr>
                </a:solidFill>
              </a:defRPr>
            </a:lvl7pPr>
            <a:lvl8pPr marL="1600200" indent="0">
              <a:buNone/>
              <a:defRPr sz="800">
                <a:solidFill>
                  <a:schemeClr val="tx1">
                    <a:tint val="75000"/>
                  </a:schemeClr>
                </a:solidFill>
              </a:defRPr>
            </a:lvl8pPr>
            <a:lvl9pPr marL="1828800" indent="0">
              <a:buNone/>
              <a:defRPr sz="8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FB097D-5C87-B023-99EA-0F4230B6B7CE}"/>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BA8DDC5D-F039-73F2-D188-B00C20EE516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C92D66-B5EA-0995-2F60-DC05D6E617CF}"/>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41787704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31E08-8A89-8F3E-0ED8-F2F9E8FEB76E}"/>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D772A057-3AE0-CB3C-92FA-BE2C50F8F48D}"/>
              </a:ext>
            </a:extLst>
          </p:cNvPr>
          <p:cNvSpPr>
            <a:spLocks noGrp="1"/>
          </p:cNvSpPr>
          <p:nvPr>
            <p:ph sz="half" idx="1"/>
          </p:nvPr>
        </p:nvSpPr>
        <p:spPr>
          <a:xfrm>
            <a:off x="838418" y="1825625"/>
            <a:ext cx="52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E6BB5DE6-C35E-3821-6CF8-16B0CCA8499C}"/>
              </a:ext>
            </a:extLst>
          </p:cNvPr>
          <p:cNvSpPr>
            <a:spLocks noGrp="1"/>
          </p:cNvSpPr>
          <p:nvPr>
            <p:ph sz="half" idx="2"/>
          </p:nvPr>
        </p:nvSpPr>
        <p:spPr>
          <a:xfrm>
            <a:off x="6134110" y="1825625"/>
            <a:ext cx="521947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2D3CE0C-CF2C-BB29-006C-3807EABD64B0}"/>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41996CAE-6A7A-B8A9-F554-C0EAA8DF62B5}"/>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C39245D-291A-81E3-6977-0DDBBE95661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30711059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A56A3-2BB8-4E26-7A7F-992EE135F30A}"/>
              </a:ext>
            </a:extLst>
          </p:cNvPr>
          <p:cNvSpPr>
            <a:spLocks noGrp="1"/>
          </p:cNvSpPr>
          <p:nvPr>
            <p:ph type="title"/>
          </p:nvPr>
        </p:nvSpPr>
        <p:spPr>
          <a:xfrm>
            <a:off x="840006" y="365125"/>
            <a:ext cx="10515163"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8F1AFD1-A6C1-E04E-DDE4-73319F1285B8}"/>
              </a:ext>
            </a:extLst>
          </p:cNvPr>
          <p:cNvSpPr>
            <a:spLocks noGrp="1"/>
          </p:cNvSpPr>
          <p:nvPr>
            <p:ph type="body" idx="1"/>
          </p:nvPr>
        </p:nvSpPr>
        <p:spPr>
          <a:xfrm>
            <a:off x="840006" y="1681163"/>
            <a:ext cx="5157543"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4" name="Content Placeholder 3">
            <a:extLst>
              <a:ext uri="{FF2B5EF4-FFF2-40B4-BE49-F238E27FC236}">
                <a16:creationId xmlns:a16="http://schemas.microsoft.com/office/drawing/2014/main" id="{5D067C73-6777-1793-3737-16C8CC7E9875}"/>
              </a:ext>
            </a:extLst>
          </p:cNvPr>
          <p:cNvSpPr>
            <a:spLocks noGrp="1"/>
          </p:cNvSpPr>
          <p:nvPr>
            <p:ph sz="half" idx="2"/>
          </p:nvPr>
        </p:nvSpPr>
        <p:spPr>
          <a:xfrm>
            <a:off x="840006" y="2505075"/>
            <a:ext cx="515754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1005E1F1-B5D2-1E98-33C8-D6E2DD61E4D9}"/>
              </a:ext>
            </a:extLst>
          </p:cNvPr>
          <p:cNvSpPr>
            <a:spLocks noGrp="1"/>
          </p:cNvSpPr>
          <p:nvPr>
            <p:ph type="body" sz="quarter" idx="3"/>
          </p:nvPr>
        </p:nvSpPr>
        <p:spPr>
          <a:xfrm>
            <a:off x="6172220" y="1681163"/>
            <a:ext cx="5182950" cy="823913"/>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a:t>Click to edit Master text styles</a:t>
            </a:r>
          </a:p>
        </p:txBody>
      </p:sp>
      <p:sp>
        <p:nvSpPr>
          <p:cNvPr id="6" name="Content Placeholder 5">
            <a:extLst>
              <a:ext uri="{FF2B5EF4-FFF2-40B4-BE49-F238E27FC236}">
                <a16:creationId xmlns:a16="http://schemas.microsoft.com/office/drawing/2014/main" id="{2739A114-740F-B192-6453-1061C07D664F}"/>
              </a:ext>
            </a:extLst>
          </p:cNvPr>
          <p:cNvSpPr>
            <a:spLocks noGrp="1"/>
          </p:cNvSpPr>
          <p:nvPr>
            <p:ph sz="quarter" idx="4"/>
          </p:nvPr>
        </p:nvSpPr>
        <p:spPr>
          <a:xfrm>
            <a:off x="6172220" y="2505075"/>
            <a:ext cx="518295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DC9B06C4-9D2D-9CF1-EC97-86205ECA133F}"/>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8" name="Footer Placeholder 7">
            <a:extLst>
              <a:ext uri="{FF2B5EF4-FFF2-40B4-BE49-F238E27FC236}">
                <a16:creationId xmlns:a16="http://schemas.microsoft.com/office/drawing/2014/main" id="{E5BBF6D5-59D2-62B2-EB4F-AD0155735978}"/>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22FAE2CE-5F72-7A54-3C1B-09221C817AF3}"/>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27373509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2E532-5E5E-B91C-9DD8-124B66921AD2}"/>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65AECE21-F699-3C01-3269-6D877C73D3CC}"/>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4" name="Footer Placeholder 3">
            <a:extLst>
              <a:ext uri="{FF2B5EF4-FFF2-40B4-BE49-F238E27FC236}">
                <a16:creationId xmlns:a16="http://schemas.microsoft.com/office/drawing/2014/main" id="{C247993A-0E64-762C-556D-1AF6D02E6B52}"/>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A86170BF-0A42-1E57-47D2-BFC2CECEECEB}"/>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2903637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95EC62-B5E0-A00B-D05F-ED2C6C87771D}"/>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3" name="Footer Placeholder 2">
            <a:extLst>
              <a:ext uri="{FF2B5EF4-FFF2-40B4-BE49-F238E27FC236}">
                <a16:creationId xmlns:a16="http://schemas.microsoft.com/office/drawing/2014/main" id="{FC31A8A9-C067-DF6E-6B30-343BF9980C8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E2A1AD-3CD7-E2C8-70CE-4428D8A90883}"/>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33923651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B7E9-8EBF-ED0C-4213-8F23B0BC2491}"/>
              </a:ext>
            </a:extLst>
          </p:cNvPr>
          <p:cNvSpPr>
            <a:spLocks noGrp="1"/>
          </p:cNvSpPr>
          <p:nvPr>
            <p:ph type="title"/>
          </p:nvPr>
        </p:nvSpPr>
        <p:spPr>
          <a:xfrm>
            <a:off x="840006" y="457200"/>
            <a:ext cx="3931674" cy="1600200"/>
          </a:xfrm>
        </p:spPr>
        <p:txBody>
          <a:bodyPr anchor="b"/>
          <a:lstStyle>
            <a:lvl1pPr>
              <a:defRPr sz="16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6A6B25F9-2DB3-9518-8385-31F1E6585E18}"/>
              </a:ext>
            </a:extLst>
          </p:cNvPr>
          <p:cNvSpPr>
            <a:spLocks noGrp="1"/>
          </p:cNvSpPr>
          <p:nvPr>
            <p:ph idx="1"/>
          </p:nvPr>
        </p:nvSpPr>
        <p:spPr>
          <a:xfrm>
            <a:off x="5182950" y="987425"/>
            <a:ext cx="6172220" cy="4873625"/>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6AE1A838-DA0E-43AD-BCDB-F7BC34EDE81B}"/>
              </a:ext>
            </a:extLst>
          </p:cNvPr>
          <p:cNvSpPr>
            <a:spLocks noGrp="1"/>
          </p:cNvSpPr>
          <p:nvPr>
            <p:ph type="body" sz="half" idx="2"/>
          </p:nvPr>
        </p:nvSpPr>
        <p:spPr>
          <a:xfrm>
            <a:off x="840006" y="2057400"/>
            <a:ext cx="3931674"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a:extLst>
              <a:ext uri="{FF2B5EF4-FFF2-40B4-BE49-F238E27FC236}">
                <a16:creationId xmlns:a16="http://schemas.microsoft.com/office/drawing/2014/main" id="{F20ABE92-B574-DEF7-A1C7-AD8F4F9B716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C2C6AC94-7174-7362-818B-FFFDB456236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24E2E5C0-1ACC-1778-CAD8-2DDC30C207B0}"/>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292698974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88D1-5CD2-4837-7C04-F6829E8F86AB}"/>
              </a:ext>
            </a:extLst>
          </p:cNvPr>
          <p:cNvSpPr>
            <a:spLocks noGrp="1"/>
          </p:cNvSpPr>
          <p:nvPr>
            <p:ph type="title"/>
          </p:nvPr>
        </p:nvSpPr>
        <p:spPr>
          <a:xfrm>
            <a:off x="840006" y="457200"/>
            <a:ext cx="3931674" cy="1600200"/>
          </a:xfrm>
        </p:spPr>
        <p:txBody>
          <a:bodyPr anchor="b"/>
          <a:lstStyle>
            <a:lvl1pPr>
              <a:defRPr sz="16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D819F5C1-9E13-02A7-0EC5-BA80B7CE59FD}"/>
              </a:ext>
            </a:extLst>
          </p:cNvPr>
          <p:cNvSpPr>
            <a:spLocks noGrp="1"/>
          </p:cNvSpPr>
          <p:nvPr>
            <p:ph type="pic" idx="1"/>
          </p:nvPr>
        </p:nvSpPr>
        <p:spPr>
          <a:xfrm>
            <a:off x="5182950" y="987425"/>
            <a:ext cx="6172220" cy="4873625"/>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AU"/>
          </a:p>
        </p:txBody>
      </p:sp>
      <p:sp>
        <p:nvSpPr>
          <p:cNvPr id="4" name="Text Placeholder 3">
            <a:extLst>
              <a:ext uri="{FF2B5EF4-FFF2-40B4-BE49-F238E27FC236}">
                <a16:creationId xmlns:a16="http://schemas.microsoft.com/office/drawing/2014/main" id="{158250D8-8410-C49E-AF79-7C6F5AA59C02}"/>
              </a:ext>
            </a:extLst>
          </p:cNvPr>
          <p:cNvSpPr>
            <a:spLocks noGrp="1"/>
          </p:cNvSpPr>
          <p:nvPr>
            <p:ph type="body" sz="half" idx="2"/>
          </p:nvPr>
        </p:nvSpPr>
        <p:spPr>
          <a:xfrm>
            <a:off x="840006" y="2057400"/>
            <a:ext cx="3931674" cy="3811588"/>
          </a:xfrm>
        </p:spPr>
        <p:txBody>
          <a:bodyPr/>
          <a:lstStyle>
            <a:lvl1pPr marL="0" indent="0">
              <a:buNone/>
              <a:defRPr sz="800"/>
            </a:lvl1pPr>
            <a:lvl2pPr marL="228600" indent="0">
              <a:buNone/>
              <a:defRPr sz="700"/>
            </a:lvl2pPr>
            <a:lvl3pPr marL="457200" indent="0">
              <a:buNone/>
              <a:defRPr sz="6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a:t>Click to edit Master text styles</a:t>
            </a:r>
          </a:p>
        </p:txBody>
      </p:sp>
      <p:sp>
        <p:nvSpPr>
          <p:cNvPr id="5" name="Date Placeholder 4">
            <a:extLst>
              <a:ext uri="{FF2B5EF4-FFF2-40B4-BE49-F238E27FC236}">
                <a16:creationId xmlns:a16="http://schemas.microsoft.com/office/drawing/2014/main" id="{4518230E-163F-4475-6DBF-4B6C0FDFA07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6" name="Footer Placeholder 5">
            <a:extLst>
              <a:ext uri="{FF2B5EF4-FFF2-40B4-BE49-F238E27FC236}">
                <a16:creationId xmlns:a16="http://schemas.microsoft.com/office/drawing/2014/main" id="{900257CC-F6F0-CC86-D736-9AD421B9E08B}"/>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3D73C7B-F728-E0D4-A48F-9539C9A32800}"/>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993544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7228-D779-25C1-71F6-09EC5DB5D684}"/>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6ADDD79-87FE-8B0A-3F1C-8976EEAD35D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3B47C1DA-FFE5-F251-058D-59E038D9EA0A}"/>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2CA583B0-E521-9584-BD24-95A6F7869BD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282067D0-CE05-2C6B-8515-97A343603D8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290986957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C66487-8135-C36D-0452-DB7F6D389C0C}"/>
              </a:ext>
            </a:extLst>
          </p:cNvPr>
          <p:cNvSpPr>
            <a:spLocks noGrp="1"/>
          </p:cNvSpPr>
          <p:nvPr>
            <p:ph type="title" orient="vert"/>
          </p:nvPr>
        </p:nvSpPr>
        <p:spPr>
          <a:xfrm>
            <a:off x="8724791" y="365125"/>
            <a:ext cx="2628791"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03E7B806-9D19-2774-21B1-6736BC4766DE}"/>
              </a:ext>
            </a:extLst>
          </p:cNvPr>
          <p:cNvSpPr>
            <a:spLocks noGrp="1"/>
          </p:cNvSpPr>
          <p:nvPr>
            <p:ph type="body" orient="vert" idx="1"/>
          </p:nvPr>
        </p:nvSpPr>
        <p:spPr>
          <a:xfrm>
            <a:off x="838418" y="365125"/>
            <a:ext cx="7810153"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1CE1EEA-ED23-C699-E302-2665FF5F88A6}"/>
              </a:ext>
            </a:extLst>
          </p:cNvPr>
          <p:cNvSpPr>
            <a:spLocks noGrp="1"/>
          </p:cNvSpPr>
          <p:nvPr>
            <p:ph type="dt" sz="half" idx="10"/>
          </p:nvPr>
        </p:nvSpPr>
        <p:spPr/>
        <p:txBody>
          <a:body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2078A7F2-AA79-B1EE-54B5-63300235BFD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73BE5DC-3D3A-35E3-A211-C377CF621B31}"/>
              </a:ext>
            </a:extLst>
          </p:cNvPr>
          <p:cNvSpPr>
            <a:spLocks noGrp="1"/>
          </p:cNvSpPr>
          <p:nvPr>
            <p:ph type="sldNum" sz="quarter" idx="12"/>
          </p:nvPr>
        </p:nvSpPr>
        <p:spPr/>
        <p:txBody>
          <a:bodyPr/>
          <a:lstStyle/>
          <a:p>
            <a:fld id="{E47FC54D-A98A-48F9-BCC1-6D8888A313A0}" type="slidenum">
              <a:rPr lang="en-AU" smtClean="0"/>
              <a:t>‹#›</a:t>
            </a:fld>
            <a:endParaRPr lang="en-AU"/>
          </a:p>
        </p:txBody>
      </p:sp>
    </p:spTree>
    <p:extLst>
      <p:ext uri="{BB962C8B-B14F-4D97-AF65-F5344CB8AC3E}">
        <p14:creationId xmlns:p14="http://schemas.microsoft.com/office/powerpoint/2010/main" val="3203200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4168-5096-DD8F-713E-34D0EFCCC4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195C23AE-84A5-C87B-7536-FB640C9316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C13A1270-44FA-AF03-43A0-F78BEFB80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E41D76-C57D-AE2A-93A0-A865838F0AF1}"/>
              </a:ext>
            </a:extLst>
          </p:cNvPr>
          <p:cNvSpPr>
            <a:spLocks noGrp="1"/>
          </p:cNvSpPr>
          <p:nvPr>
            <p:ph type="dt" sz="half" idx="10"/>
          </p:nvPr>
        </p:nvSpPr>
        <p:spPr/>
        <p:txBody>
          <a:bodyPr/>
          <a:lstStyle/>
          <a:p>
            <a:fld id="{3C5A6C4C-A77D-4214-9F18-6BCEF178DDDB}" type="datetimeFigureOut">
              <a:rPr lang="en-AU" smtClean="0"/>
              <a:t>4/08/2024</a:t>
            </a:fld>
            <a:endParaRPr lang="en-AU"/>
          </a:p>
        </p:txBody>
      </p:sp>
      <p:sp>
        <p:nvSpPr>
          <p:cNvPr id="6" name="Footer Placeholder 5">
            <a:extLst>
              <a:ext uri="{FF2B5EF4-FFF2-40B4-BE49-F238E27FC236}">
                <a16:creationId xmlns:a16="http://schemas.microsoft.com/office/drawing/2014/main" id="{736EC8A5-A690-B3CA-CC4A-57038C6FE50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233028C-D7FD-D58C-4974-34718FFD9214}"/>
              </a:ext>
            </a:extLst>
          </p:cNvPr>
          <p:cNvSpPr>
            <a:spLocks noGrp="1"/>
          </p:cNvSpPr>
          <p:nvPr>
            <p:ph type="sldNum" sz="quarter" idx="12"/>
          </p:nvPr>
        </p:nvSpPr>
        <p:spPr/>
        <p:txBody>
          <a:bodyPr/>
          <a:lstStyle/>
          <a:p>
            <a:fld id="{399F1CAE-5020-434F-8CA9-C10AA43EEC34}" type="slidenum">
              <a:rPr lang="en-AU" smtClean="0"/>
              <a:t>‹#›</a:t>
            </a:fld>
            <a:endParaRPr lang="en-AU"/>
          </a:p>
        </p:txBody>
      </p:sp>
    </p:spTree>
    <p:extLst>
      <p:ext uri="{BB962C8B-B14F-4D97-AF65-F5344CB8AC3E}">
        <p14:creationId xmlns:p14="http://schemas.microsoft.com/office/powerpoint/2010/main" val="1642999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3.png"/><Relationship Id="rId2" Type="http://schemas.openxmlformats.org/officeDocument/2006/relationships/slideLayout" Target="../slideLayouts/slideLayout33.xml"/><Relationship Id="rId16" Type="http://schemas.openxmlformats.org/officeDocument/2006/relationships/image" Target="../media/image2.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9.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image" Target="../media/image16.jpe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4.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image" Target="../media/image18.png"/><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image" Target="../media/image17.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5.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3.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image" Target="../media/image2.png"/><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6.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9.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7.xml"/><Relationship Id="rId2" Type="http://schemas.openxmlformats.org/officeDocument/2006/relationships/slideLayout" Target="../slideLayouts/slideLayout79.xml"/><Relationship Id="rId16" Type="http://schemas.openxmlformats.org/officeDocument/2006/relationships/image" Target="../media/image3.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image" Target="../media/image2.png"/><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0286776-1C6E-20C4-65BE-3C1AF6D4EF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9F7F229-B14B-502D-7E92-63EB85F6C7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3158051-E8B9-D3E7-134C-4655FF9451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C48B5A01-FA42-97DA-FA13-162ECCAFA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15AD85DB-4349-E3CA-2428-5D31FF77E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9F1CAE-5020-434F-8CA9-C10AA43EEC34}" type="slidenum">
              <a:rPr lang="en-AU" smtClean="0"/>
              <a:t>‹#›</a:t>
            </a:fld>
            <a:endParaRPr lang="en-AU"/>
          </a:p>
        </p:txBody>
      </p:sp>
      <p:pic>
        <p:nvPicPr>
          <p:cNvPr id="7" name="Picture 6">
            <a:extLst>
              <a:ext uri="{FF2B5EF4-FFF2-40B4-BE49-F238E27FC236}">
                <a16:creationId xmlns:a16="http://schemas.microsoft.com/office/drawing/2014/main" id="{CC7E909C-C0FC-788B-ABEA-728082BA666F}"/>
              </a:ext>
            </a:extLst>
          </p:cNvPr>
          <p:cNvPicPr>
            <a:picLocks noChangeAspect="1"/>
          </p:cNvPicPr>
          <p:nvPr userDrawn="1"/>
        </p:nvPicPr>
        <p:blipFill rotWithShape="1">
          <a:blip r:embed="rId13"/>
          <a:srcRect t="36199" r="21351"/>
          <a:stretch/>
        </p:blipFill>
        <p:spPr>
          <a:xfrm>
            <a:off x="9729215" y="0"/>
            <a:ext cx="2462785" cy="1824229"/>
          </a:xfrm>
          <a:prstGeom prst="rect">
            <a:avLst/>
          </a:prstGeom>
        </p:spPr>
      </p:pic>
      <p:pic>
        <p:nvPicPr>
          <p:cNvPr id="8" name="Picture 7">
            <a:extLst>
              <a:ext uri="{FF2B5EF4-FFF2-40B4-BE49-F238E27FC236}">
                <a16:creationId xmlns:a16="http://schemas.microsoft.com/office/drawing/2014/main" id="{F40175C6-3C27-F84A-7516-CFC28F4BFBFB}"/>
              </a:ext>
            </a:extLst>
          </p:cNvPr>
          <p:cNvPicPr>
            <a:picLocks noChangeAspect="1"/>
          </p:cNvPicPr>
          <p:nvPr userDrawn="1"/>
        </p:nvPicPr>
        <p:blipFill rotWithShape="1">
          <a:blip r:embed="rId14"/>
          <a:srcRect r="50721" b="75435"/>
          <a:stretch/>
        </p:blipFill>
        <p:spPr>
          <a:xfrm>
            <a:off x="10764593" y="6360647"/>
            <a:ext cx="1427407" cy="496460"/>
          </a:xfrm>
          <a:prstGeom prst="rect">
            <a:avLst/>
          </a:prstGeom>
        </p:spPr>
      </p:pic>
      <p:pic>
        <p:nvPicPr>
          <p:cNvPr id="9" name="Picture 8">
            <a:extLst>
              <a:ext uri="{FF2B5EF4-FFF2-40B4-BE49-F238E27FC236}">
                <a16:creationId xmlns:a16="http://schemas.microsoft.com/office/drawing/2014/main" id="{79F9E371-7ABD-E886-3A6A-1B0D0EF13F46}"/>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610960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A44A2C-67A6-4716-B2D7-5A80DD47ED24}"/>
              </a:ext>
            </a:extLst>
          </p:cNvPr>
          <p:cNvSpPr>
            <a:spLocks noGrp="1"/>
          </p:cNvSpPr>
          <p:nvPr>
            <p:ph type="title"/>
          </p:nvPr>
        </p:nvSpPr>
        <p:spPr>
          <a:xfrm>
            <a:off x="415506" y="365126"/>
            <a:ext cx="11307792" cy="661418"/>
          </a:xfrm>
          <a:prstGeom prst="rect">
            <a:avLst/>
          </a:prstGeom>
        </p:spPr>
        <p:txBody>
          <a:bodyPr vert="horz" lIns="91440" tIns="45720" rIns="91440" bIns="45720" rtlCol="0" anchor="t">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FAB377B8-A19D-4081-98B6-5B96142DE007}"/>
              </a:ext>
            </a:extLst>
          </p:cNvPr>
          <p:cNvSpPr>
            <a:spLocks noGrp="1"/>
          </p:cNvSpPr>
          <p:nvPr>
            <p:ph type="body" idx="1"/>
          </p:nvPr>
        </p:nvSpPr>
        <p:spPr>
          <a:xfrm>
            <a:off x="415505" y="1204523"/>
            <a:ext cx="1130779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a:extLst>
              <a:ext uri="{FF2B5EF4-FFF2-40B4-BE49-F238E27FC236}">
                <a16:creationId xmlns:a16="http://schemas.microsoft.com/office/drawing/2014/main" id="{5D9BF1CC-4239-411F-BE28-8F7BD3DA390C}"/>
              </a:ext>
            </a:extLst>
          </p:cNvPr>
          <p:cNvSpPr>
            <a:spLocks noGrp="1"/>
          </p:cNvSpPr>
          <p:nvPr>
            <p:ph type="sldNum" sz="quarter" idx="4"/>
          </p:nvPr>
        </p:nvSpPr>
        <p:spPr>
          <a:xfrm>
            <a:off x="11604183" y="6530375"/>
            <a:ext cx="462503" cy="252000"/>
          </a:xfrm>
          <a:prstGeom prst="rect">
            <a:avLst/>
          </a:prstGeom>
        </p:spPr>
        <p:txBody>
          <a:bodyPr vert="horz" lIns="91440" tIns="45720" rIns="91440" bIns="45720" rtlCol="0" anchor="ctr"/>
          <a:lstStyle>
            <a:lvl1pPr algn="r">
              <a:defRPr sz="1050">
                <a:solidFill>
                  <a:schemeClr val="tx1"/>
                </a:solidFill>
                <a:latin typeface="Arial Nova" panose="020B0504020202020204"/>
              </a:defRPr>
            </a:lvl1pPr>
          </a:lstStyle>
          <a:p>
            <a:fld id="{4F82895F-B626-4F52-A856-6EAC42388413}" type="slidenum">
              <a:rPr lang="en-AU" smtClean="0"/>
              <a:pPr/>
              <a:t>‹#›</a:t>
            </a:fld>
            <a:endParaRPr lang="en-AU"/>
          </a:p>
        </p:txBody>
      </p:sp>
      <p:sp>
        <p:nvSpPr>
          <p:cNvPr id="9" name="Footer Placeholder 4">
            <a:extLst>
              <a:ext uri="{FF2B5EF4-FFF2-40B4-BE49-F238E27FC236}">
                <a16:creationId xmlns:a16="http://schemas.microsoft.com/office/drawing/2014/main" id="{7A04A418-4E8E-76C1-1E11-665FF4811A25}"/>
              </a:ext>
            </a:extLst>
          </p:cNvPr>
          <p:cNvSpPr>
            <a:spLocks noGrp="1"/>
          </p:cNvSpPr>
          <p:nvPr>
            <p:ph type="ftr" sz="quarter" idx="3"/>
          </p:nvPr>
        </p:nvSpPr>
        <p:spPr>
          <a:xfrm>
            <a:off x="1630392" y="6494374"/>
            <a:ext cx="8557404" cy="252000"/>
          </a:xfrm>
          <a:prstGeom prst="rect">
            <a:avLst/>
          </a:prstGeom>
        </p:spPr>
        <p:txBody>
          <a:bodyPr vert="horz" lIns="91440" tIns="45720" rIns="91440" bIns="45720" rtlCol="0" anchor="ctr"/>
          <a:lstStyle>
            <a:lvl1pPr algn="ctr">
              <a:defRPr sz="1000">
                <a:solidFill>
                  <a:schemeClr val="tx1">
                    <a:lumMod val="50000"/>
                    <a:lumOff val="50000"/>
                  </a:schemeClr>
                </a:solidFill>
                <a:latin typeface="Roboto Light" panose="02000000000000000000" pitchFamily="2" charset="0"/>
                <a:ea typeface="Roboto Light" panose="02000000000000000000" pitchFamily="2" charset="0"/>
              </a:defRPr>
            </a:lvl1pPr>
          </a:lstStyle>
          <a:p>
            <a:r>
              <a:rPr lang="en-US"/>
              <a:t>Deakin Propsal: Review of Current Business Insights &amp; Analytics Platforms</a:t>
            </a:r>
            <a:endParaRPr lang="en-AU"/>
          </a:p>
        </p:txBody>
      </p:sp>
    </p:spTree>
    <p:extLst>
      <p:ext uri="{BB962C8B-B14F-4D97-AF65-F5344CB8AC3E}">
        <p14:creationId xmlns:p14="http://schemas.microsoft.com/office/powerpoint/2010/main" val="333232597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706" r:id="rId16"/>
    <p:sldLayoutId id="2147483689" r:id="rId17"/>
    <p:sldLayoutId id="2147483690" r:id="rId18"/>
    <p:sldLayoutId id="2147483691" r:id="rId19"/>
    <p:sldLayoutId id="2147483692" r:id="rId20"/>
  </p:sldLayoutIdLst>
  <p:hf hdr="0" dt="0"/>
  <p:txStyles>
    <p:titleStyle>
      <a:lvl1pPr algn="l" defTabSz="914400" rtl="0" eaLnBrk="1" latinLnBrk="0" hangingPunct="1">
        <a:lnSpc>
          <a:spcPct val="90000"/>
        </a:lnSpc>
        <a:spcBef>
          <a:spcPct val="0"/>
        </a:spcBef>
        <a:buNone/>
        <a:defRPr sz="3600" b="1" kern="1200">
          <a:solidFill>
            <a:srgbClr val="10AB81"/>
          </a:solidFill>
          <a:latin typeface="Roboto" panose="02000000000000000000" pitchFamily="2" charset="0"/>
          <a:ea typeface="Roboto" panose="02000000000000000000"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Roboto Light" panose="02000000000000000000" pitchFamily="2" charset="0"/>
          <a:ea typeface="Roboto Light" panose="02000000000000000000" pitchFamily="2" charset="0"/>
          <a:cs typeface="+mn-cs"/>
        </a:defRPr>
      </a:lvl1pPr>
      <a:lvl2pPr marL="534988" indent="-173038"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Roboto Light" panose="02000000000000000000" pitchFamily="2" charset="0"/>
          <a:cs typeface="+mn-cs"/>
        </a:defRPr>
      </a:lvl2pPr>
      <a:lvl3pPr marL="896938" indent="-180975"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Roboto Light" panose="02000000000000000000" pitchFamily="2" charset="0"/>
          <a:cs typeface="+mn-cs"/>
        </a:defRPr>
      </a:lvl3pPr>
      <a:lvl4pPr marL="1258888"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Light" panose="02000000000000000000" pitchFamily="2" charset="0"/>
          <a:ea typeface="Roboto Light" panose="02000000000000000000" pitchFamily="2" charset="0"/>
          <a:cs typeface="+mn-cs"/>
        </a:defRPr>
      </a:lvl4pPr>
      <a:lvl5pPr marL="1612900" indent="-18097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Roboto Light" panose="02000000000000000000" pitchFamily="2" charset="0"/>
          <a:ea typeface="Roboto Light"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28C2D-4FCC-1263-92B4-6B12B5E5591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402C1DE-E006-2290-6097-91B5B3D4C482}"/>
              </a:ext>
            </a:extLst>
          </p:cNvPr>
          <p:cNvSpPr>
            <a:spLocks noGrp="1"/>
          </p:cNvSpPr>
          <p:nvPr>
            <p:ph type="body" idx="1"/>
          </p:nvPr>
        </p:nvSpPr>
        <p:spPr>
          <a:xfrm>
            <a:off x="838419" y="1825625"/>
            <a:ext cx="10515163"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4397023-D646-D830-3B23-0F0BD3C61120}"/>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72C7FE10-6C61-576E-C8A7-FD1804F77C69}"/>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1DD63DE-A5A0-A10E-5E59-886E84C7FE19}"/>
              </a:ext>
            </a:extLst>
          </p:cNvPr>
          <p:cNvSpPr>
            <a:spLocks noGrp="1"/>
          </p:cNvSpPr>
          <p:nvPr>
            <p:ph type="sldNum" sz="quarter" idx="4"/>
          </p:nvPr>
        </p:nvSpPr>
        <p:spPr>
          <a:xfrm>
            <a:off x="8610461" y="6356350"/>
            <a:ext cx="274312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E47FC54D-A98A-48F9-BCC1-6D8888A313A0}" type="slidenum">
              <a:rPr lang="en-AU" smtClean="0"/>
              <a:t>‹#›</a:t>
            </a:fld>
            <a:endParaRPr lang="en-AU"/>
          </a:p>
        </p:txBody>
      </p:sp>
      <p:pic>
        <p:nvPicPr>
          <p:cNvPr id="7" name="Picture 2">
            <a:extLst>
              <a:ext uri="{FF2B5EF4-FFF2-40B4-BE49-F238E27FC236}">
                <a16:creationId xmlns:a16="http://schemas.microsoft.com/office/drawing/2014/main" id="{32FDE301-3DA5-CFEA-0E9F-E3B767A34045}"/>
              </a:ext>
            </a:extLst>
          </p:cNvPr>
          <p:cNvPicPr>
            <a:picLocks noChangeAspect="1"/>
          </p:cNvPicPr>
          <p:nvPr userDrawn="1"/>
        </p:nvPicPr>
        <p:blipFill>
          <a:blip r:embed="rId14">
            <a:alphaModFix amt="35000"/>
          </a:blip>
          <a:srcRect t="20571" r="13865" b="6706"/>
          <a:stretch>
            <a:fillRect/>
          </a:stretch>
        </p:blipFill>
        <p:spPr>
          <a:xfrm>
            <a:off x="0" y="893"/>
            <a:ext cx="12192000" cy="6856214"/>
          </a:xfrm>
          <a:prstGeom prst="rect">
            <a:avLst/>
          </a:prstGeom>
        </p:spPr>
      </p:pic>
      <p:pic>
        <p:nvPicPr>
          <p:cNvPr id="43" name="Picture 42">
            <a:extLst>
              <a:ext uri="{FF2B5EF4-FFF2-40B4-BE49-F238E27FC236}">
                <a16:creationId xmlns:a16="http://schemas.microsoft.com/office/drawing/2014/main" id="{616C467C-1BE9-C5A8-9502-C2049048A2D0}"/>
              </a:ext>
            </a:extLst>
          </p:cNvPr>
          <p:cNvPicPr>
            <a:picLocks noChangeAspect="1"/>
          </p:cNvPicPr>
          <p:nvPr userDrawn="1"/>
        </p:nvPicPr>
        <p:blipFill rotWithShape="1">
          <a:blip r:embed="rId15"/>
          <a:srcRect t="36199" r="21351"/>
          <a:stretch/>
        </p:blipFill>
        <p:spPr>
          <a:xfrm>
            <a:off x="9729215" y="0"/>
            <a:ext cx="2462785" cy="1824229"/>
          </a:xfrm>
          <a:prstGeom prst="rect">
            <a:avLst/>
          </a:prstGeom>
        </p:spPr>
      </p:pic>
      <p:pic>
        <p:nvPicPr>
          <p:cNvPr id="45" name="Picture 44">
            <a:extLst>
              <a:ext uri="{FF2B5EF4-FFF2-40B4-BE49-F238E27FC236}">
                <a16:creationId xmlns:a16="http://schemas.microsoft.com/office/drawing/2014/main" id="{C60FBCEC-23D8-1003-DE0E-019141D84FAF}"/>
              </a:ext>
            </a:extLst>
          </p:cNvPr>
          <p:cNvPicPr>
            <a:picLocks noChangeAspect="1"/>
          </p:cNvPicPr>
          <p:nvPr userDrawn="1"/>
        </p:nvPicPr>
        <p:blipFill rotWithShape="1">
          <a:blip r:embed="rId16"/>
          <a:srcRect r="50721" b="75435"/>
          <a:stretch/>
        </p:blipFill>
        <p:spPr>
          <a:xfrm>
            <a:off x="10764593" y="6360647"/>
            <a:ext cx="1427407" cy="496460"/>
          </a:xfrm>
          <a:prstGeom prst="rect">
            <a:avLst/>
          </a:prstGeom>
        </p:spPr>
      </p:pic>
      <p:pic>
        <p:nvPicPr>
          <p:cNvPr id="8" name="Picture 7">
            <a:extLst>
              <a:ext uri="{FF2B5EF4-FFF2-40B4-BE49-F238E27FC236}">
                <a16:creationId xmlns:a16="http://schemas.microsoft.com/office/drawing/2014/main" id="{87E0009B-F6B3-7526-0898-43B097A22A58}"/>
              </a:ext>
            </a:extLst>
          </p:cNvPr>
          <p:cNvPicPr>
            <a:picLocks noChangeAspect="1"/>
          </p:cNvPicPr>
          <p:nvPr userDrawn="1"/>
        </p:nvPicPr>
        <p:blipFill>
          <a:blip r:embed="rId17">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304465544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pic>
        <p:nvPicPr>
          <p:cNvPr id="93" name="Google Shape;93;p19"/>
          <p:cNvPicPr preferRelativeResize="0"/>
          <p:nvPr/>
        </p:nvPicPr>
        <p:blipFill rotWithShape="1">
          <a:blip r:embed="rId13">
            <a:alphaModFix amt="70000"/>
          </a:blip>
          <a:srcRect t="20571" r="13865" b="6706"/>
          <a:stretch/>
        </p:blipFill>
        <p:spPr>
          <a:xfrm>
            <a:off x="0" y="893"/>
            <a:ext cx="12192000" cy="6856214"/>
          </a:xfrm>
          <a:prstGeom prst="rect">
            <a:avLst/>
          </a:prstGeom>
          <a:noFill/>
          <a:ln>
            <a:noFill/>
          </a:ln>
        </p:spPr>
      </p:pic>
      <p:sp>
        <p:nvSpPr>
          <p:cNvPr id="94" name="Google Shape;94;p19"/>
          <p:cNvSpPr txBox="1">
            <a:spLocks noGrp="1"/>
          </p:cNvSpPr>
          <p:nvPr>
            <p:ph type="title"/>
          </p:nvPr>
        </p:nvSpPr>
        <p:spPr>
          <a:xfrm>
            <a:off x="838200" y="365125"/>
            <a:ext cx="10515600" cy="883647"/>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5" name="Google Shape;95;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7" name="Google Shape;9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8" name="Google Shape;9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AU"/>
              <a:t>‹#›</a:t>
            </a:fld>
            <a:endParaRPr/>
          </a:p>
        </p:txBody>
      </p:sp>
      <p:pic>
        <p:nvPicPr>
          <p:cNvPr id="99" name="Google Shape;99;p19"/>
          <p:cNvPicPr preferRelativeResize="0"/>
          <p:nvPr/>
        </p:nvPicPr>
        <p:blipFill rotWithShape="1">
          <a:blip r:embed="rId14">
            <a:alphaModFix/>
          </a:blip>
          <a:srcRect/>
          <a:stretch/>
        </p:blipFill>
        <p:spPr>
          <a:xfrm>
            <a:off x="-1" y="-4682"/>
            <a:ext cx="12191999" cy="1338183"/>
          </a:xfrm>
          <a:prstGeom prst="rect">
            <a:avLst/>
          </a:prstGeom>
          <a:noFill/>
          <a:ln>
            <a:noFill/>
          </a:ln>
        </p:spPr>
      </p:pic>
      <p:pic>
        <p:nvPicPr>
          <p:cNvPr id="100" name="Google Shape;100;p19"/>
          <p:cNvPicPr preferRelativeResize="0"/>
          <p:nvPr/>
        </p:nvPicPr>
        <p:blipFill rotWithShape="1">
          <a:blip r:embed="rId15">
            <a:alphaModFix/>
          </a:blip>
          <a:srcRect l="4899"/>
          <a:stretch/>
        </p:blipFill>
        <p:spPr>
          <a:xfrm>
            <a:off x="0" y="-4681"/>
            <a:ext cx="12192000" cy="13381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A74BEC-2C99-8550-2281-6169539ACE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CA95A578-AB14-4A3C-08DA-3357360311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20553156-AC33-8469-98E2-DA96EB057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C5A6C4C-A77D-4214-9F18-6BCEF178DDDB}" type="datetimeFigureOut">
              <a:rPr lang="en-AU" smtClean="0"/>
              <a:t>4/08/2024</a:t>
            </a:fld>
            <a:endParaRPr lang="en-AU"/>
          </a:p>
        </p:txBody>
      </p:sp>
      <p:sp>
        <p:nvSpPr>
          <p:cNvPr id="5" name="Footer Placeholder 4">
            <a:extLst>
              <a:ext uri="{FF2B5EF4-FFF2-40B4-BE49-F238E27FC236}">
                <a16:creationId xmlns:a16="http://schemas.microsoft.com/office/drawing/2014/main" id="{CF45312E-986D-E7A6-05F9-CD0D826244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75969527-7D37-061D-7DF5-AEEA596F0D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99F1CAE-5020-434F-8CA9-C10AA43EEC34}" type="slidenum">
              <a:rPr lang="en-AU" smtClean="0"/>
              <a:t>‹#›</a:t>
            </a:fld>
            <a:endParaRPr lang="en-AU"/>
          </a:p>
        </p:txBody>
      </p:sp>
      <p:pic>
        <p:nvPicPr>
          <p:cNvPr id="7" name="Picture 6">
            <a:extLst>
              <a:ext uri="{FF2B5EF4-FFF2-40B4-BE49-F238E27FC236}">
                <a16:creationId xmlns:a16="http://schemas.microsoft.com/office/drawing/2014/main" id="{0A166727-7CC6-B6DF-7AE3-C7E973C5FA0B}"/>
              </a:ext>
            </a:extLst>
          </p:cNvPr>
          <p:cNvPicPr>
            <a:picLocks noChangeAspect="1"/>
          </p:cNvPicPr>
          <p:nvPr userDrawn="1"/>
        </p:nvPicPr>
        <p:blipFill rotWithShape="1">
          <a:blip r:embed="rId14"/>
          <a:srcRect t="36199" r="21351"/>
          <a:stretch/>
        </p:blipFill>
        <p:spPr>
          <a:xfrm>
            <a:off x="9729215" y="0"/>
            <a:ext cx="2462785" cy="1824229"/>
          </a:xfrm>
          <a:prstGeom prst="rect">
            <a:avLst/>
          </a:prstGeom>
        </p:spPr>
      </p:pic>
      <p:pic>
        <p:nvPicPr>
          <p:cNvPr id="8" name="Picture 7">
            <a:extLst>
              <a:ext uri="{FF2B5EF4-FFF2-40B4-BE49-F238E27FC236}">
                <a16:creationId xmlns:a16="http://schemas.microsoft.com/office/drawing/2014/main" id="{E102EAC5-467C-B1E0-C95D-6F7184567E91}"/>
              </a:ext>
            </a:extLst>
          </p:cNvPr>
          <p:cNvPicPr>
            <a:picLocks noChangeAspect="1"/>
          </p:cNvPicPr>
          <p:nvPr userDrawn="1"/>
        </p:nvPicPr>
        <p:blipFill rotWithShape="1">
          <a:blip r:embed="rId15"/>
          <a:srcRect r="50721" b="75435"/>
          <a:stretch/>
        </p:blipFill>
        <p:spPr>
          <a:xfrm>
            <a:off x="10764593" y="6360647"/>
            <a:ext cx="1427407" cy="496460"/>
          </a:xfrm>
          <a:prstGeom prst="rect">
            <a:avLst/>
          </a:prstGeom>
        </p:spPr>
      </p:pic>
      <p:pic>
        <p:nvPicPr>
          <p:cNvPr id="9" name="Picture 8">
            <a:extLst>
              <a:ext uri="{FF2B5EF4-FFF2-40B4-BE49-F238E27FC236}">
                <a16:creationId xmlns:a16="http://schemas.microsoft.com/office/drawing/2014/main" id="{3EEFCB9D-95A2-BC9A-74E3-A8486D516177}"/>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644557606"/>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4FB854-4E08-CBF8-43BF-9E4E8F10F4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34087FD4-803C-DAE9-650E-C9782F8FAE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623211C-F3AC-5340-225A-CF6420B36A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3A68A57-711B-4042-A55A-D331EEADBD3C}" type="datetimeFigureOut">
              <a:rPr lang="en-AU" smtClean="0"/>
              <a:t>4/08/2024</a:t>
            </a:fld>
            <a:endParaRPr lang="en-AU"/>
          </a:p>
        </p:txBody>
      </p:sp>
      <p:sp>
        <p:nvSpPr>
          <p:cNvPr id="5" name="Footer Placeholder 4">
            <a:extLst>
              <a:ext uri="{FF2B5EF4-FFF2-40B4-BE49-F238E27FC236}">
                <a16:creationId xmlns:a16="http://schemas.microsoft.com/office/drawing/2014/main" id="{A0DEFAC1-6720-0C10-BE11-54C283555B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C8F9199C-8F89-A802-E6D3-2D6E645EAF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45A5B50-CBC6-4200-896E-1ABC05C2A6CF}" type="slidenum">
              <a:rPr lang="en-AU" smtClean="0"/>
              <a:t>‹#›</a:t>
            </a:fld>
            <a:endParaRPr lang="en-AU"/>
          </a:p>
        </p:txBody>
      </p:sp>
    </p:spTree>
    <p:extLst>
      <p:ext uri="{BB962C8B-B14F-4D97-AF65-F5344CB8AC3E}">
        <p14:creationId xmlns:p14="http://schemas.microsoft.com/office/powerpoint/2010/main" val="401235563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528C2D-4FCC-1263-92B4-6B12B5E5591D}"/>
              </a:ext>
            </a:extLst>
          </p:cNvPr>
          <p:cNvSpPr>
            <a:spLocks noGrp="1"/>
          </p:cNvSpPr>
          <p:nvPr>
            <p:ph type="title"/>
          </p:nvPr>
        </p:nvSpPr>
        <p:spPr>
          <a:xfrm>
            <a:off x="838419" y="365125"/>
            <a:ext cx="10515163"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402C1DE-E006-2290-6097-91B5B3D4C482}"/>
              </a:ext>
            </a:extLst>
          </p:cNvPr>
          <p:cNvSpPr>
            <a:spLocks noGrp="1"/>
          </p:cNvSpPr>
          <p:nvPr>
            <p:ph type="body" idx="1"/>
          </p:nvPr>
        </p:nvSpPr>
        <p:spPr>
          <a:xfrm>
            <a:off x="838419" y="1825625"/>
            <a:ext cx="10515163"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B4397023-D646-D830-3B23-0F0BD3C61120}"/>
              </a:ext>
            </a:extLst>
          </p:cNvPr>
          <p:cNvSpPr>
            <a:spLocks noGrp="1"/>
          </p:cNvSpPr>
          <p:nvPr>
            <p:ph type="dt" sz="half" idx="2"/>
          </p:nvPr>
        </p:nvSpPr>
        <p:spPr>
          <a:xfrm>
            <a:off x="838419" y="6356350"/>
            <a:ext cx="2743121" cy="365125"/>
          </a:xfrm>
          <a:prstGeom prst="rect">
            <a:avLst/>
          </a:prstGeom>
        </p:spPr>
        <p:txBody>
          <a:bodyPr vert="horz" lIns="91440" tIns="45720" rIns="91440" bIns="45720" rtlCol="0" anchor="ctr"/>
          <a:lstStyle>
            <a:lvl1pPr algn="l">
              <a:defRPr sz="600">
                <a:solidFill>
                  <a:schemeClr val="tx1">
                    <a:tint val="75000"/>
                  </a:schemeClr>
                </a:solidFill>
              </a:defRPr>
            </a:lvl1pPr>
          </a:lstStyle>
          <a:p>
            <a:fld id="{AB92E99B-5078-42CE-B77C-4E7FBBA232A2}" type="datetimeFigureOut">
              <a:rPr lang="en-AU" smtClean="0"/>
              <a:t>4/08/2024</a:t>
            </a:fld>
            <a:endParaRPr lang="en-AU"/>
          </a:p>
        </p:txBody>
      </p:sp>
      <p:sp>
        <p:nvSpPr>
          <p:cNvPr id="5" name="Footer Placeholder 4">
            <a:extLst>
              <a:ext uri="{FF2B5EF4-FFF2-40B4-BE49-F238E27FC236}">
                <a16:creationId xmlns:a16="http://schemas.microsoft.com/office/drawing/2014/main" id="{72C7FE10-6C61-576E-C8A7-FD1804F77C69}"/>
              </a:ext>
            </a:extLst>
          </p:cNvPr>
          <p:cNvSpPr>
            <a:spLocks noGrp="1"/>
          </p:cNvSpPr>
          <p:nvPr>
            <p:ph type="ftr" sz="quarter" idx="3"/>
          </p:nvPr>
        </p:nvSpPr>
        <p:spPr>
          <a:xfrm>
            <a:off x="4038859" y="6356350"/>
            <a:ext cx="4114284" cy="365125"/>
          </a:xfrm>
          <a:prstGeom prst="rect">
            <a:avLst/>
          </a:prstGeom>
        </p:spPr>
        <p:txBody>
          <a:bodyPr vert="horz" lIns="91440" tIns="45720" rIns="91440" bIns="45720" rtlCol="0" anchor="ctr"/>
          <a:lstStyle>
            <a:lvl1pPr algn="ctr">
              <a:defRPr sz="6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71DD63DE-A5A0-A10E-5E59-886E84C7FE19}"/>
              </a:ext>
            </a:extLst>
          </p:cNvPr>
          <p:cNvSpPr>
            <a:spLocks noGrp="1"/>
          </p:cNvSpPr>
          <p:nvPr>
            <p:ph type="sldNum" sz="quarter" idx="4"/>
          </p:nvPr>
        </p:nvSpPr>
        <p:spPr>
          <a:xfrm>
            <a:off x="8610461" y="6356350"/>
            <a:ext cx="2743120" cy="365125"/>
          </a:xfrm>
          <a:prstGeom prst="rect">
            <a:avLst/>
          </a:prstGeom>
        </p:spPr>
        <p:txBody>
          <a:bodyPr vert="horz" lIns="91440" tIns="45720" rIns="91440" bIns="45720" rtlCol="0" anchor="ctr"/>
          <a:lstStyle>
            <a:lvl1pPr algn="r">
              <a:defRPr sz="600">
                <a:solidFill>
                  <a:schemeClr val="tx1">
                    <a:tint val="75000"/>
                  </a:schemeClr>
                </a:solidFill>
              </a:defRPr>
            </a:lvl1pPr>
          </a:lstStyle>
          <a:p>
            <a:fld id="{E47FC54D-A98A-48F9-BCC1-6D8888A313A0}" type="slidenum">
              <a:rPr lang="en-AU" smtClean="0"/>
              <a:t>‹#›</a:t>
            </a:fld>
            <a:endParaRPr lang="en-AU"/>
          </a:p>
        </p:txBody>
      </p:sp>
      <p:pic>
        <p:nvPicPr>
          <p:cNvPr id="7" name="Picture 2">
            <a:extLst>
              <a:ext uri="{FF2B5EF4-FFF2-40B4-BE49-F238E27FC236}">
                <a16:creationId xmlns:a16="http://schemas.microsoft.com/office/drawing/2014/main" id="{32FDE301-3DA5-CFEA-0E9F-E3B767A34045}"/>
              </a:ext>
            </a:extLst>
          </p:cNvPr>
          <p:cNvPicPr>
            <a:picLocks noChangeAspect="1"/>
          </p:cNvPicPr>
          <p:nvPr userDrawn="1"/>
        </p:nvPicPr>
        <p:blipFill>
          <a:blip r:embed="rId13">
            <a:alphaModFix amt="27000"/>
          </a:blip>
          <a:srcRect t="20571" r="13865" b="6706"/>
          <a:stretch>
            <a:fillRect/>
          </a:stretch>
        </p:blipFill>
        <p:spPr>
          <a:xfrm>
            <a:off x="0" y="893"/>
            <a:ext cx="12192000" cy="6856214"/>
          </a:xfrm>
          <a:prstGeom prst="rect">
            <a:avLst/>
          </a:prstGeom>
        </p:spPr>
      </p:pic>
      <p:pic>
        <p:nvPicPr>
          <p:cNvPr id="43" name="Picture 42">
            <a:extLst>
              <a:ext uri="{FF2B5EF4-FFF2-40B4-BE49-F238E27FC236}">
                <a16:creationId xmlns:a16="http://schemas.microsoft.com/office/drawing/2014/main" id="{616C467C-1BE9-C5A8-9502-C2049048A2D0}"/>
              </a:ext>
            </a:extLst>
          </p:cNvPr>
          <p:cNvPicPr>
            <a:picLocks noChangeAspect="1"/>
          </p:cNvPicPr>
          <p:nvPr userDrawn="1"/>
        </p:nvPicPr>
        <p:blipFill rotWithShape="1">
          <a:blip r:embed="rId14"/>
          <a:srcRect t="36199" r="21351"/>
          <a:stretch/>
        </p:blipFill>
        <p:spPr>
          <a:xfrm>
            <a:off x="9729215" y="0"/>
            <a:ext cx="2462785" cy="1824229"/>
          </a:xfrm>
          <a:prstGeom prst="rect">
            <a:avLst/>
          </a:prstGeom>
        </p:spPr>
      </p:pic>
      <p:pic>
        <p:nvPicPr>
          <p:cNvPr id="45" name="Picture 44">
            <a:extLst>
              <a:ext uri="{FF2B5EF4-FFF2-40B4-BE49-F238E27FC236}">
                <a16:creationId xmlns:a16="http://schemas.microsoft.com/office/drawing/2014/main" id="{C60FBCEC-23D8-1003-DE0E-019141D84FAF}"/>
              </a:ext>
            </a:extLst>
          </p:cNvPr>
          <p:cNvPicPr>
            <a:picLocks noChangeAspect="1"/>
          </p:cNvPicPr>
          <p:nvPr userDrawn="1"/>
        </p:nvPicPr>
        <p:blipFill rotWithShape="1">
          <a:blip r:embed="rId15"/>
          <a:srcRect r="50721" b="75435"/>
          <a:stretch/>
        </p:blipFill>
        <p:spPr>
          <a:xfrm>
            <a:off x="10764593" y="6360647"/>
            <a:ext cx="1427407" cy="496460"/>
          </a:xfrm>
          <a:prstGeom prst="rect">
            <a:avLst/>
          </a:prstGeom>
        </p:spPr>
      </p:pic>
      <p:pic>
        <p:nvPicPr>
          <p:cNvPr id="8" name="Picture 7">
            <a:extLst>
              <a:ext uri="{FF2B5EF4-FFF2-40B4-BE49-F238E27FC236}">
                <a16:creationId xmlns:a16="http://schemas.microsoft.com/office/drawing/2014/main" id="{87E0009B-F6B3-7526-0898-43B097A22A58}"/>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138336" y="143026"/>
            <a:ext cx="1548033" cy="366736"/>
          </a:xfrm>
          <a:prstGeom prst="rect">
            <a:avLst/>
          </a:prstGeom>
        </p:spPr>
      </p:pic>
    </p:spTree>
    <p:extLst>
      <p:ext uri="{BB962C8B-B14F-4D97-AF65-F5344CB8AC3E}">
        <p14:creationId xmlns:p14="http://schemas.microsoft.com/office/powerpoint/2010/main" val="1440262792"/>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p:txStyles>
    <p:titleStyle>
      <a:lvl1pPr algn="l" defTabSz="457200" rtl="0" eaLnBrk="1" latinLnBrk="0" hangingPunct="1">
        <a:lnSpc>
          <a:spcPct val="90000"/>
        </a:lnSpc>
        <a:spcBef>
          <a:spcPct val="0"/>
        </a:spcBef>
        <a:buNone/>
        <a:defRPr sz="2200" kern="1200">
          <a:solidFill>
            <a:schemeClr val="tx1"/>
          </a:solidFill>
          <a:latin typeface="+mj-lt"/>
          <a:ea typeface="+mj-ea"/>
          <a:cs typeface="+mj-cs"/>
        </a:defRPr>
      </a:lvl1pPr>
    </p:titleStyle>
    <p:body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microsoft.com/office/2007/relationships/hdphoto" Target="../media/hdphoto6.wdp"/><Relationship Id="rId2" Type="http://schemas.openxmlformats.org/officeDocument/2006/relationships/slideLayout" Target="../slideLayouts/slideLayout79.xml"/><Relationship Id="rId1" Type="http://schemas.openxmlformats.org/officeDocument/2006/relationships/themeOverride" Target="../theme/themeOverride1.xml"/><Relationship Id="rId6" Type="http://schemas.openxmlformats.org/officeDocument/2006/relationships/image" Target="../media/image76.png"/><Relationship Id="rId5" Type="http://schemas.openxmlformats.org/officeDocument/2006/relationships/image" Target="../media/image75.png"/><Relationship Id="rId4" Type="http://schemas.microsoft.com/office/2018/10/relationships/comments" Target="../comments/modernComment_7F3E8F8F_4C329C6.xml"/></Relationships>
</file>

<file path=ppt/slides/_rels/slide1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notesSlide" Target="../notesSlides/notesSlide8.xml"/><Relationship Id="rId7" Type="http://schemas.openxmlformats.org/officeDocument/2006/relationships/image" Target="../media/image79.svg"/><Relationship Id="rId2" Type="http://schemas.openxmlformats.org/officeDocument/2006/relationships/slideLayout" Target="../slideLayouts/slideLayout79.xml"/><Relationship Id="rId1" Type="http://schemas.openxmlformats.org/officeDocument/2006/relationships/themeOverride" Target="../theme/themeOverride2.xml"/><Relationship Id="rId6" Type="http://schemas.openxmlformats.org/officeDocument/2006/relationships/image" Target="../media/image78.png"/><Relationship Id="rId5" Type="http://schemas.openxmlformats.org/officeDocument/2006/relationships/image" Target="../media/image77.png"/><Relationship Id="rId4" Type="http://schemas.microsoft.com/office/2018/10/relationships/comments" Target="../comments/modernComment_7F3E8F8E_CFC6621C.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9.xml"/><Relationship Id="rId1" Type="http://schemas.openxmlformats.org/officeDocument/2006/relationships/themeOverride" Target="../theme/themeOverride3.xml"/><Relationship Id="rId5" Type="http://schemas.openxmlformats.org/officeDocument/2006/relationships/image" Target="../media/image82.jpe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9.xml"/><Relationship Id="rId1" Type="http://schemas.openxmlformats.org/officeDocument/2006/relationships/themeOverride" Target="../theme/themeOverride4.xml"/><Relationship Id="rId6" Type="http://schemas.openxmlformats.org/officeDocument/2006/relationships/image" Target="../media/image84.png"/><Relationship Id="rId5" Type="http://schemas.microsoft.com/office/2007/relationships/hdphoto" Target="../media/hdphoto7.wdp"/><Relationship Id="rId4" Type="http://schemas.openxmlformats.org/officeDocument/2006/relationships/image" Target="../media/image83.png"/></Relationships>
</file>

<file path=ppt/slides/_rels/slide1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1.xml"/><Relationship Id="rId7" Type="http://schemas.openxmlformats.org/officeDocument/2006/relationships/image" Target="../media/image85.png"/><Relationship Id="rId2" Type="http://schemas.openxmlformats.org/officeDocument/2006/relationships/slideLayout" Target="../slideLayouts/slideLayout79.xml"/><Relationship Id="rId1" Type="http://schemas.openxmlformats.org/officeDocument/2006/relationships/themeOverride" Target="../theme/themeOverride5.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8.png"/><Relationship Id="rId4" Type="http://schemas.microsoft.com/office/2018/10/relationships/comments" Target="../comments/modernComment_7F3E8F8D_3D178136.xml"/><Relationship Id="rId9" Type="http://schemas.openxmlformats.org/officeDocument/2006/relationships/image" Target="../media/image87.png"/></Relationships>
</file>

<file path=ppt/slides/_rels/slide1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44.xml"/><Relationship Id="rId6" Type="http://schemas.microsoft.com/office/2007/relationships/hdphoto" Target="../media/hdphoto8.wdp"/><Relationship Id="rId5" Type="http://schemas.openxmlformats.org/officeDocument/2006/relationships/image" Target="../media/image95.png"/><Relationship Id="rId4" Type="http://schemas.openxmlformats.org/officeDocument/2006/relationships/image" Target="../media/image91.png"/><Relationship Id="rId9" Type="http://schemas.openxmlformats.org/officeDocument/2006/relationships/image" Target="../media/image79.svg"/></Relationships>
</file>

<file path=ppt/slides/_rels/slide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44.xml"/><Relationship Id="rId5" Type="http://schemas.openxmlformats.org/officeDocument/2006/relationships/image" Target="../media/image93.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44.png"/><Relationship Id="rId26" Type="http://schemas.openxmlformats.org/officeDocument/2006/relationships/image" Target="../media/image51.png"/><Relationship Id="rId3" Type="http://schemas.openxmlformats.org/officeDocument/2006/relationships/image" Target="../media/image29.png"/><Relationship Id="rId21" Type="http://schemas.openxmlformats.org/officeDocument/2006/relationships/image" Target="../media/image47.sv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svg"/><Relationship Id="rId25" Type="http://schemas.openxmlformats.org/officeDocument/2006/relationships/image" Target="../media/image25.png"/><Relationship Id="rId2" Type="http://schemas.openxmlformats.org/officeDocument/2006/relationships/image" Target="../media/image28.png"/><Relationship Id="rId16" Type="http://schemas.openxmlformats.org/officeDocument/2006/relationships/image" Target="../media/image42.png"/><Relationship Id="rId20" Type="http://schemas.openxmlformats.org/officeDocument/2006/relationships/image" Target="../media/image46.png"/><Relationship Id="rId29" Type="http://schemas.openxmlformats.org/officeDocument/2006/relationships/image" Target="../media/image54.png"/><Relationship Id="rId1" Type="http://schemas.openxmlformats.org/officeDocument/2006/relationships/slideLayout" Target="../slideLayouts/slideLayout73.xml"/><Relationship Id="rId6" Type="http://schemas.openxmlformats.org/officeDocument/2006/relationships/image" Target="../media/image32.png"/><Relationship Id="rId11" Type="http://schemas.openxmlformats.org/officeDocument/2006/relationships/image" Target="../media/image37.sv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svg"/><Relationship Id="rId23" Type="http://schemas.openxmlformats.org/officeDocument/2006/relationships/image" Target="../media/image49.svg"/><Relationship Id="rId28" Type="http://schemas.openxmlformats.org/officeDocument/2006/relationships/image" Target="../media/image53.png"/><Relationship Id="rId10" Type="http://schemas.openxmlformats.org/officeDocument/2006/relationships/image" Target="../media/image36.png"/><Relationship Id="rId19" Type="http://schemas.openxmlformats.org/officeDocument/2006/relationships/image" Target="../media/image45.svg"/><Relationship Id="rId4" Type="http://schemas.openxmlformats.org/officeDocument/2006/relationships/image" Target="../media/image30.png"/><Relationship Id="rId9" Type="http://schemas.openxmlformats.org/officeDocument/2006/relationships/image" Target="../media/image35.svg"/><Relationship Id="rId14" Type="http://schemas.openxmlformats.org/officeDocument/2006/relationships/image" Target="../media/image40.png"/><Relationship Id="rId22" Type="http://schemas.openxmlformats.org/officeDocument/2006/relationships/image" Target="../media/image48.png"/><Relationship Id="rId27"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57.png"/><Relationship Id="rId5" Type="http://schemas.openxmlformats.org/officeDocument/2006/relationships/image" Target="../media/image8.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72.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69.png"/><Relationship Id="rId1" Type="http://schemas.openxmlformats.org/officeDocument/2006/relationships/slideLayout" Target="../slideLayouts/slideLayout66.xml"/><Relationship Id="rId6" Type="http://schemas.openxmlformats.org/officeDocument/2006/relationships/image" Target="../media/image71.png"/><Relationship Id="rId11" Type="http://schemas.openxmlformats.org/officeDocument/2006/relationships/image" Target="../media/image74.png"/><Relationship Id="rId5" Type="http://schemas.microsoft.com/office/2007/relationships/hdphoto" Target="../media/hdphoto3.wdp"/><Relationship Id="rId10" Type="http://schemas.openxmlformats.org/officeDocument/2006/relationships/image" Target="../media/image73.png"/><Relationship Id="rId4" Type="http://schemas.openxmlformats.org/officeDocument/2006/relationships/image" Target="../media/image70.png"/><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a:off x="641692" y="568253"/>
            <a:ext cx="2701080" cy="625720"/>
          </a:xfrm>
          <a:custGeom>
            <a:avLst/>
            <a:gdLst/>
            <a:ahLst/>
            <a:cxnLst/>
            <a:rect l="l" t="t" r="r" b="b"/>
            <a:pathLst>
              <a:path w="2637679" h="611033">
                <a:moveTo>
                  <a:pt x="0" y="0"/>
                </a:moveTo>
                <a:lnTo>
                  <a:pt x="2637679" y="0"/>
                </a:lnTo>
                <a:lnTo>
                  <a:pt x="2637679" y="611033"/>
                </a:lnTo>
                <a:lnTo>
                  <a:pt x="0" y="611033"/>
                </a:lnTo>
                <a:lnTo>
                  <a:pt x="0" y="0"/>
                </a:lnTo>
                <a:close/>
              </a:path>
            </a:pathLst>
          </a:custGeom>
          <a:blipFill>
            <a:blip r:embed="rId2"/>
            <a:stretch>
              <a:fillRect/>
            </a:stretch>
          </a:blipFill>
        </p:spPr>
        <p:txBody>
          <a:bodyPr/>
          <a:lstStyle/>
          <a:p>
            <a:pPr marL="0" marR="0" lvl="0" indent="0" algn="l" defTabSz="609630" rtl="0" eaLnBrk="1" fontAlgn="auto" latinLnBrk="0" hangingPunct="1">
              <a:lnSpc>
                <a:spcPct val="100000"/>
              </a:lnSpc>
              <a:spcBef>
                <a:spcPts val="0"/>
              </a:spcBef>
              <a:spcAft>
                <a:spcPts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Calibri"/>
              <a:ea typeface="+mn-ea"/>
              <a:cs typeface="+mn-cs"/>
            </a:endParaRPr>
          </a:p>
        </p:txBody>
      </p:sp>
      <p:pic>
        <p:nvPicPr>
          <p:cNvPr id="25" name="Picture 24">
            <a:extLst>
              <a:ext uri="{FF2B5EF4-FFF2-40B4-BE49-F238E27FC236}">
                <a16:creationId xmlns:a16="http://schemas.microsoft.com/office/drawing/2014/main" id="{3C6171C4-2AB1-7278-2D66-6A124E73A9EE}"/>
              </a:ext>
            </a:extLst>
          </p:cNvPr>
          <p:cNvPicPr>
            <a:picLocks noChangeAspect="1"/>
          </p:cNvPicPr>
          <p:nvPr/>
        </p:nvPicPr>
        <p:blipFill rotWithShape="1">
          <a:blip r:embed="rId3"/>
          <a:srcRect t="19659" b="24613"/>
          <a:stretch/>
        </p:blipFill>
        <p:spPr>
          <a:xfrm>
            <a:off x="3790766" y="2978"/>
            <a:ext cx="8441292" cy="6863007"/>
          </a:xfrm>
          <a:prstGeom prst="rect">
            <a:avLst/>
          </a:prstGeom>
        </p:spPr>
      </p:pic>
      <p:sp>
        <p:nvSpPr>
          <p:cNvPr id="2" name="TextBox 20">
            <a:extLst>
              <a:ext uri="{FF2B5EF4-FFF2-40B4-BE49-F238E27FC236}">
                <a16:creationId xmlns:a16="http://schemas.microsoft.com/office/drawing/2014/main" id="{0A1F69E0-D193-C719-B10D-664A875FA92C}"/>
              </a:ext>
            </a:extLst>
          </p:cNvPr>
          <p:cNvSpPr txBox="1"/>
          <p:nvPr/>
        </p:nvSpPr>
        <p:spPr>
          <a:xfrm>
            <a:off x="139374" y="6477242"/>
            <a:ext cx="5406180" cy="278923"/>
          </a:xfrm>
          <a:prstGeom prst="rect">
            <a:avLst/>
          </a:prstGeom>
        </p:spPr>
        <p:txBody>
          <a:bodyPr wrap="square" lIns="0" tIns="0" rIns="0" bIns="0" rtlCol="0" anchor="t">
            <a:spAutoFit/>
          </a:bodyPr>
          <a:lstStyle/>
          <a:p>
            <a:pPr marL="0" marR="0" lvl="0" indent="0" algn="l" defTabSz="609630" rtl="0" eaLnBrk="1" fontAlgn="auto" latinLnBrk="0" hangingPunct="1">
              <a:lnSpc>
                <a:spcPts val="2489"/>
              </a:lnSpc>
              <a:spcBef>
                <a:spcPts val="0"/>
              </a:spcBef>
              <a:spcAft>
                <a:spcPts val="0"/>
              </a:spcAft>
              <a:buClrTx/>
              <a:buSzTx/>
              <a:buFontTx/>
              <a:buNone/>
              <a:tabLst/>
              <a:defRPr/>
            </a:pPr>
            <a:r>
              <a:rPr lang="en-US" sz="1200" spc="93">
                <a:solidFill>
                  <a:srgbClr val="0F2B3F"/>
                </a:solidFill>
                <a:latin typeface="Roboto" panose="02000000000000000000" pitchFamily="2" charset="0"/>
                <a:ea typeface="Roboto" panose="02000000000000000000" pitchFamily="2" charset="0"/>
              </a:rPr>
              <a:t>www.intelia.ai</a:t>
            </a:r>
            <a:endParaRPr kumimoji="0" lang="en-US" sz="1200" b="0" i="0" u="none" strike="noStrike" kern="1200" cap="none" spc="93" normalizeH="0" baseline="0" noProof="0">
              <a:ln>
                <a:noFill/>
              </a:ln>
              <a:solidFill>
                <a:srgbClr val="0F2B3F"/>
              </a:solidFill>
              <a:effectLst/>
              <a:uLnTx/>
              <a:uFillTx/>
              <a:latin typeface="Roboto" panose="02000000000000000000" pitchFamily="2" charset="0"/>
              <a:ea typeface="Roboto" panose="02000000000000000000" pitchFamily="2" charset="0"/>
            </a:endParaRPr>
          </a:p>
        </p:txBody>
      </p:sp>
      <p:grpSp>
        <p:nvGrpSpPr>
          <p:cNvPr id="11" name="Group 10">
            <a:extLst>
              <a:ext uri="{FF2B5EF4-FFF2-40B4-BE49-F238E27FC236}">
                <a16:creationId xmlns:a16="http://schemas.microsoft.com/office/drawing/2014/main" id="{2FC9959E-CE64-6DD3-9840-32E7457A32EC}"/>
              </a:ext>
            </a:extLst>
          </p:cNvPr>
          <p:cNvGrpSpPr/>
          <p:nvPr/>
        </p:nvGrpSpPr>
        <p:grpSpPr>
          <a:xfrm>
            <a:off x="449191" y="5339463"/>
            <a:ext cx="4236951" cy="1043296"/>
            <a:chOff x="4703951" y="204641"/>
            <a:chExt cx="4226439" cy="1040707"/>
          </a:xfrm>
        </p:grpSpPr>
        <p:grpSp>
          <p:nvGrpSpPr>
            <p:cNvPr id="12" name="Group 23">
              <a:extLst>
                <a:ext uri="{FF2B5EF4-FFF2-40B4-BE49-F238E27FC236}">
                  <a16:creationId xmlns:a16="http://schemas.microsoft.com/office/drawing/2014/main" id="{1D778E4F-B807-33D5-8DC4-70FAA977A563}"/>
                </a:ext>
              </a:extLst>
            </p:cNvPr>
            <p:cNvGrpSpPr/>
            <p:nvPr/>
          </p:nvGrpSpPr>
          <p:grpSpPr>
            <a:xfrm>
              <a:off x="4703951" y="204641"/>
              <a:ext cx="2645594" cy="932051"/>
              <a:chOff x="0" y="0"/>
              <a:chExt cx="6431008" cy="2265668"/>
            </a:xfrm>
          </p:grpSpPr>
          <p:sp>
            <p:nvSpPr>
              <p:cNvPr id="15" name="Freeform 24">
                <a:extLst>
                  <a:ext uri="{FF2B5EF4-FFF2-40B4-BE49-F238E27FC236}">
                    <a16:creationId xmlns:a16="http://schemas.microsoft.com/office/drawing/2014/main" id="{6522BA8E-2516-C998-AF90-045DCD69A38E}"/>
                  </a:ext>
                </a:extLst>
              </p:cNvPr>
              <p:cNvSpPr/>
              <p:nvPr/>
            </p:nvSpPr>
            <p:spPr>
              <a:xfrm>
                <a:off x="4385502" y="220162"/>
                <a:ext cx="2045506" cy="2045506"/>
              </a:xfrm>
              <a:custGeom>
                <a:avLst/>
                <a:gdLst/>
                <a:ahLst/>
                <a:cxnLst/>
                <a:rect l="l" t="t" r="r" b="b"/>
                <a:pathLst>
                  <a:path w="2045506" h="2045506">
                    <a:moveTo>
                      <a:pt x="0" y="0"/>
                    </a:moveTo>
                    <a:lnTo>
                      <a:pt x="2045505" y="0"/>
                    </a:lnTo>
                    <a:lnTo>
                      <a:pt x="2045505" y="2045506"/>
                    </a:lnTo>
                    <a:lnTo>
                      <a:pt x="0" y="2045506"/>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Freeform 25">
                <a:extLst>
                  <a:ext uri="{FF2B5EF4-FFF2-40B4-BE49-F238E27FC236}">
                    <a16:creationId xmlns:a16="http://schemas.microsoft.com/office/drawing/2014/main" id="{F0B24853-B0E6-55B0-D20E-B34D91424E30}"/>
                  </a:ext>
                </a:extLst>
              </p:cNvPr>
              <p:cNvSpPr/>
              <p:nvPr/>
            </p:nvSpPr>
            <p:spPr>
              <a:xfrm>
                <a:off x="0" y="0"/>
                <a:ext cx="2320507" cy="1461394"/>
              </a:xfrm>
              <a:custGeom>
                <a:avLst/>
                <a:gdLst/>
                <a:ahLst/>
                <a:cxnLst/>
                <a:rect l="l" t="t" r="r" b="b"/>
                <a:pathLst>
                  <a:path w="2320507" h="1461394">
                    <a:moveTo>
                      <a:pt x="0" y="0"/>
                    </a:moveTo>
                    <a:lnTo>
                      <a:pt x="2320507" y="0"/>
                    </a:lnTo>
                    <a:lnTo>
                      <a:pt x="2320507" y="1461394"/>
                    </a:lnTo>
                    <a:lnTo>
                      <a:pt x="0" y="1461394"/>
                    </a:lnTo>
                    <a:lnTo>
                      <a:pt x="0" y="0"/>
                    </a:lnTo>
                    <a:close/>
                  </a:path>
                </a:pathLst>
              </a:custGeom>
              <a:blipFill>
                <a:blip r:embed="rId5"/>
                <a:stretch>
                  <a:fillRect b="-3809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8" name="Freeform 26">
                <a:extLst>
                  <a:ext uri="{FF2B5EF4-FFF2-40B4-BE49-F238E27FC236}">
                    <a16:creationId xmlns:a16="http://schemas.microsoft.com/office/drawing/2014/main" id="{14BC2644-E13E-50B7-D386-7C72638198F0}"/>
                  </a:ext>
                </a:extLst>
              </p:cNvPr>
              <p:cNvSpPr/>
              <p:nvPr/>
            </p:nvSpPr>
            <p:spPr>
              <a:xfrm>
                <a:off x="0" y="1238154"/>
                <a:ext cx="2320507" cy="779927"/>
              </a:xfrm>
              <a:custGeom>
                <a:avLst/>
                <a:gdLst/>
                <a:ahLst/>
                <a:cxnLst/>
                <a:rect l="l" t="t" r="r" b="b"/>
                <a:pathLst>
                  <a:path w="2320507" h="779927">
                    <a:moveTo>
                      <a:pt x="0" y="0"/>
                    </a:moveTo>
                    <a:lnTo>
                      <a:pt x="2320507" y="0"/>
                    </a:lnTo>
                    <a:lnTo>
                      <a:pt x="2320507" y="779927"/>
                    </a:lnTo>
                    <a:lnTo>
                      <a:pt x="0" y="779927"/>
                    </a:lnTo>
                    <a:lnTo>
                      <a:pt x="0" y="0"/>
                    </a:lnTo>
                    <a:close/>
                  </a:path>
                </a:pathLst>
              </a:custGeom>
              <a:blipFill>
                <a:blip r:embed="rId6"/>
                <a:stretch>
                  <a:fillRect t="-158752"/>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9" name="Freeform 27">
                <a:extLst>
                  <a:ext uri="{FF2B5EF4-FFF2-40B4-BE49-F238E27FC236}">
                    <a16:creationId xmlns:a16="http://schemas.microsoft.com/office/drawing/2014/main" id="{FD0657CA-3E54-50D0-5E94-7F7392385B52}"/>
                  </a:ext>
                </a:extLst>
              </p:cNvPr>
              <p:cNvSpPr/>
              <p:nvPr/>
            </p:nvSpPr>
            <p:spPr>
              <a:xfrm>
                <a:off x="2171652" y="188997"/>
                <a:ext cx="2076671" cy="2076671"/>
              </a:xfrm>
              <a:custGeom>
                <a:avLst/>
                <a:gdLst/>
                <a:ahLst/>
                <a:cxnLst/>
                <a:rect l="l" t="t" r="r" b="b"/>
                <a:pathLst>
                  <a:path w="2076671" h="2076671">
                    <a:moveTo>
                      <a:pt x="0" y="0"/>
                    </a:moveTo>
                    <a:lnTo>
                      <a:pt x="2076671" y="0"/>
                    </a:lnTo>
                    <a:lnTo>
                      <a:pt x="2076671" y="2076671"/>
                    </a:lnTo>
                    <a:lnTo>
                      <a:pt x="0" y="2076671"/>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20" name="Freeform 28">
                <a:extLst>
                  <a:ext uri="{FF2B5EF4-FFF2-40B4-BE49-F238E27FC236}">
                    <a16:creationId xmlns:a16="http://schemas.microsoft.com/office/drawing/2014/main" id="{87990E5A-6C54-4F2E-F091-F5C7154F6695}"/>
                  </a:ext>
                </a:extLst>
              </p:cNvPr>
              <p:cNvSpPr/>
              <p:nvPr/>
            </p:nvSpPr>
            <p:spPr>
              <a:xfrm>
                <a:off x="2251508" y="230765"/>
                <a:ext cx="1938165" cy="1938165"/>
              </a:xfrm>
              <a:custGeom>
                <a:avLst/>
                <a:gdLst/>
                <a:ahLst/>
                <a:cxnLst/>
                <a:rect l="l" t="t" r="r" b="b"/>
                <a:pathLst>
                  <a:path w="1938165" h="1938165">
                    <a:moveTo>
                      <a:pt x="0" y="0"/>
                    </a:moveTo>
                    <a:lnTo>
                      <a:pt x="1938165" y="0"/>
                    </a:lnTo>
                    <a:lnTo>
                      <a:pt x="1938165" y="1938165"/>
                    </a:lnTo>
                    <a:lnTo>
                      <a:pt x="0" y="1938165"/>
                    </a:lnTo>
                    <a:lnTo>
                      <a:pt x="0" y="0"/>
                    </a:lnTo>
                    <a:close/>
                  </a:path>
                </a:pathLst>
              </a:custGeom>
              <a:blipFill>
                <a:blip r:embed="rId7"/>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13" name="Freeform 15">
              <a:extLst>
                <a:ext uri="{FF2B5EF4-FFF2-40B4-BE49-F238E27FC236}">
                  <a16:creationId xmlns:a16="http://schemas.microsoft.com/office/drawing/2014/main" id="{9EB38352-CF0C-A213-7437-D4B65D4BDD8F}"/>
                </a:ext>
              </a:extLst>
            </p:cNvPr>
            <p:cNvSpPr/>
            <p:nvPr/>
          </p:nvSpPr>
          <p:spPr>
            <a:xfrm>
              <a:off x="8303887" y="358789"/>
              <a:ext cx="626503" cy="886559"/>
            </a:xfrm>
            <a:custGeom>
              <a:avLst/>
              <a:gdLst/>
              <a:ahLst/>
              <a:cxnLst/>
              <a:rect l="l" t="t" r="r" b="b"/>
              <a:pathLst>
                <a:path w="1011154" h="1430878">
                  <a:moveTo>
                    <a:pt x="0" y="0"/>
                  </a:moveTo>
                  <a:lnTo>
                    <a:pt x="1011154" y="0"/>
                  </a:lnTo>
                  <a:lnTo>
                    <a:pt x="1011154" y="1430878"/>
                  </a:lnTo>
                  <a:lnTo>
                    <a:pt x="0" y="1430878"/>
                  </a:lnTo>
                  <a:lnTo>
                    <a:pt x="0" y="0"/>
                  </a:lnTo>
                  <a:close/>
                </a:path>
              </a:pathLst>
            </a:custGeom>
            <a:blipFill>
              <a:blip r:embed="rId8"/>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14" name="Picture 13" descr="A purple and white rectangular sign with black text&#10;&#10;Description automatically generated">
              <a:extLst>
                <a:ext uri="{FF2B5EF4-FFF2-40B4-BE49-F238E27FC236}">
                  <a16:creationId xmlns:a16="http://schemas.microsoft.com/office/drawing/2014/main" id="{EE3E1CF7-3685-FA41-9D1E-7F5FAAD5B2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14238" y="304282"/>
              <a:ext cx="854302" cy="854302"/>
            </a:xfrm>
            <a:prstGeom prst="rect">
              <a:avLst/>
            </a:prstGeom>
          </p:spPr>
        </p:pic>
      </p:grpSp>
      <p:sp>
        <p:nvSpPr>
          <p:cNvPr id="4" name="TextBox 3">
            <a:extLst>
              <a:ext uri="{FF2B5EF4-FFF2-40B4-BE49-F238E27FC236}">
                <a16:creationId xmlns:a16="http://schemas.microsoft.com/office/drawing/2014/main" id="{15DF0F5C-9816-C95F-5CF3-0A9077A39DEE}"/>
              </a:ext>
            </a:extLst>
          </p:cNvPr>
          <p:cNvSpPr txBox="1"/>
          <p:nvPr/>
        </p:nvSpPr>
        <p:spPr>
          <a:xfrm>
            <a:off x="625859" y="257869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Prepared for:</a:t>
            </a:r>
          </a:p>
        </p:txBody>
      </p:sp>
      <p:sp>
        <p:nvSpPr>
          <p:cNvPr id="5" name="TextBox 4">
            <a:extLst>
              <a:ext uri="{FF2B5EF4-FFF2-40B4-BE49-F238E27FC236}">
                <a16:creationId xmlns:a16="http://schemas.microsoft.com/office/drawing/2014/main" id="{A4DF2D45-60EE-D6B3-3B65-84E129E309C3}"/>
              </a:ext>
            </a:extLst>
          </p:cNvPr>
          <p:cNvSpPr txBox="1"/>
          <p:nvPr/>
        </p:nvSpPr>
        <p:spPr>
          <a:xfrm>
            <a:off x="644220" y="429549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August 2024</a:t>
            </a:r>
          </a:p>
        </p:txBody>
      </p:sp>
      <p:pic>
        <p:nvPicPr>
          <p:cNvPr id="6" name="Picture 4" descr="NRSPP Australia » Endeavour Energy">
            <a:extLst>
              <a:ext uri="{FF2B5EF4-FFF2-40B4-BE49-F238E27FC236}">
                <a16:creationId xmlns:a16="http://schemas.microsoft.com/office/drawing/2014/main" id="{E8623320-9404-3D34-9DD2-2A6ED31622B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427" y="3121581"/>
            <a:ext cx="3134139" cy="7904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
          <p:cNvSpPr/>
          <p:nvPr/>
        </p:nvSpPr>
        <p:spPr>
          <a:xfrm>
            <a:off x="3736946" y="2698931"/>
            <a:ext cx="4542600" cy="1159023"/>
          </a:xfrm>
          <a:prstGeom prst="rect">
            <a:avLst/>
          </a:prstGeom>
          <a:noFill/>
          <a:ln>
            <a:noFill/>
          </a:ln>
        </p:spPr>
        <p:txBody>
          <a:bodyPr spcFirstLastPara="1" wrap="square" lIns="64275" tIns="32125" rIns="64275" bIns="32125" anchor="t" anchorCtr="0">
            <a:spAutoFit/>
          </a:bodyPr>
          <a:lstStyle/>
          <a:p>
            <a:pPr algn="ctr">
              <a:lnSpc>
                <a:spcPct val="90000"/>
              </a:lnSpc>
            </a:pPr>
            <a:r>
              <a:rPr lang="en-AU" sz="3950" b="1">
                <a:solidFill>
                  <a:srgbClr val="0F2B3F"/>
                </a:solidFill>
                <a:latin typeface="Roboto"/>
                <a:ea typeface="Roboto"/>
                <a:cs typeface="Roboto"/>
              </a:rPr>
              <a:t>Our Roles &amp; Energy Experts</a:t>
            </a:r>
          </a:p>
        </p:txBody>
      </p:sp>
    </p:spTree>
    <p:extLst>
      <p:ext uri="{BB962C8B-B14F-4D97-AF65-F5344CB8AC3E}">
        <p14:creationId xmlns:p14="http://schemas.microsoft.com/office/powerpoint/2010/main" val="2132134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E9D456B-7E93-A811-943E-64AEB5F46C0E}"/>
              </a:ext>
            </a:extLst>
          </p:cNvPr>
          <p:cNvSpPr txBox="1"/>
          <p:nvPr/>
        </p:nvSpPr>
        <p:spPr>
          <a:xfrm>
            <a:off x="833939" y="754402"/>
            <a:ext cx="7842922" cy="1162229"/>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vert="horz" wrap="square" lIns="64275" tIns="32125" rIns="64275" bIns="32125" rtlCol="0" anchor="t" anchorCtr="0">
            <a:spAutoFit/>
          </a:bodyPr>
          <a:lstStyle>
            <a:defPPr>
              <a:defRPr lang="en-US"/>
            </a:defPPr>
            <a:lvl1pPr lvl="0" indent="0">
              <a:lnSpc>
                <a:spcPct val="90000"/>
              </a:lnSpc>
              <a:spcBef>
                <a:spcPts val="0"/>
              </a:spcBef>
              <a:spcAft>
                <a:spcPts val="0"/>
              </a:spcAft>
              <a:buClr>
                <a:srgbClr val="0F2B3F"/>
              </a:buClr>
              <a:buSzPts val="3973"/>
              <a:buFont typeface="Roboto"/>
              <a:buNone/>
              <a:defRPr sz="3973" b="1">
                <a:solidFill>
                  <a:srgbClr val="0F2B3F"/>
                </a:solidFill>
                <a:latin typeface="Roboto"/>
                <a:ea typeface="Roboto"/>
                <a:cs typeface="Roboto"/>
              </a:defRPr>
            </a:lvl1pPr>
          </a:lstStyle>
          <a:p>
            <a:r>
              <a:rPr lang="en-US" sz="3950"/>
              <a:t>Technical Roles</a:t>
            </a:r>
            <a:endParaRPr lang="en-US"/>
          </a:p>
          <a:p>
            <a:endParaRPr lang="en-AU"/>
          </a:p>
        </p:txBody>
      </p:sp>
      <p:sp>
        <p:nvSpPr>
          <p:cNvPr id="29" name="TextBox 28">
            <a:extLst>
              <a:ext uri="{FF2B5EF4-FFF2-40B4-BE49-F238E27FC236}">
                <a16:creationId xmlns:a16="http://schemas.microsoft.com/office/drawing/2014/main" id="{7C7323D3-E82D-D1AC-E6E0-161AEE0DA4A7}"/>
              </a:ext>
            </a:extLst>
          </p:cNvPr>
          <p:cNvSpPr txBox="1"/>
          <p:nvPr/>
        </p:nvSpPr>
        <p:spPr>
          <a:xfrm>
            <a:off x="800485" y="1445435"/>
            <a:ext cx="1071872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Our consultants are experts in and can fulfil the following roles within your </a:t>
            </a:r>
            <a:r>
              <a:rPr kumimoji="0" lang="en-US" sz="2000" b="0" i="0" u="none" strike="noStrike" kern="1200" cap="none" spc="0" normalizeH="0" baseline="0" noProof="0" err="1">
                <a:ln>
                  <a:noFill/>
                </a:ln>
                <a:solidFill>
                  <a:prstClr val="black"/>
                </a:solidFill>
                <a:effectLst/>
                <a:uLnTx/>
                <a:uFillTx/>
                <a:latin typeface="Roboto" panose="02000000000000000000" pitchFamily="2" charset="0"/>
                <a:ea typeface="Roboto" panose="02000000000000000000" pitchFamily="2" charset="0"/>
                <a:cs typeface="+mn-cs"/>
              </a:rPr>
              <a:t>organisation</a:t>
            </a:r>
            <a:r>
              <a:rPr kumimoji="0" lang="en-US" sz="2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rPr>
              <a:t>;</a:t>
            </a:r>
            <a:endParaRPr kumimoji="0" lang="en-AU" sz="2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mn-cs"/>
            </a:endParaRPr>
          </a:p>
        </p:txBody>
      </p:sp>
      <p:grpSp>
        <p:nvGrpSpPr>
          <p:cNvPr id="44" name="Group 43">
            <a:extLst>
              <a:ext uri="{FF2B5EF4-FFF2-40B4-BE49-F238E27FC236}">
                <a16:creationId xmlns:a16="http://schemas.microsoft.com/office/drawing/2014/main" id="{7AF1ADCE-BA5B-2B31-56CA-8F9B8475500F}"/>
              </a:ext>
            </a:extLst>
          </p:cNvPr>
          <p:cNvGrpSpPr/>
          <p:nvPr/>
        </p:nvGrpSpPr>
        <p:grpSpPr>
          <a:xfrm>
            <a:off x="2793534" y="2037275"/>
            <a:ext cx="2420599" cy="4535021"/>
            <a:chOff x="935118" y="2131060"/>
            <a:chExt cx="2420599" cy="4535021"/>
          </a:xfrm>
        </p:grpSpPr>
        <p:sp>
          <p:nvSpPr>
            <p:cNvPr id="33" name="Rounded Rectangle 53">
              <a:extLst>
                <a:ext uri="{FF2B5EF4-FFF2-40B4-BE49-F238E27FC236}">
                  <a16:creationId xmlns:a16="http://schemas.microsoft.com/office/drawing/2014/main" id="{5BF9A30A-4A06-97BC-AA1C-8CDCBC6C514A}"/>
                </a:ext>
              </a:extLst>
            </p:cNvPr>
            <p:cNvSpPr/>
            <p:nvPr/>
          </p:nvSpPr>
          <p:spPr>
            <a:xfrm>
              <a:off x="935118" y="2964060"/>
              <a:ext cx="2420599" cy="3702021"/>
            </a:xfrm>
            <a:prstGeom prst="roundRect">
              <a:avLst>
                <a:gd name="adj" fmla="val 6907"/>
              </a:avLst>
            </a:prstGeom>
            <a:solidFill>
              <a:srgbClr val="18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sp>
          <p:nvSpPr>
            <p:cNvPr id="34" name="Hexagon 33">
              <a:extLst>
                <a:ext uri="{FF2B5EF4-FFF2-40B4-BE49-F238E27FC236}">
                  <a16:creationId xmlns:a16="http://schemas.microsoft.com/office/drawing/2014/main" id="{FBCAA2C6-A007-4FD7-FF40-26BDED871832}"/>
                </a:ext>
              </a:extLst>
            </p:cNvPr>
            <p:cNvSpPr/>
            <p:nvPr/>
          </p:nvSpPr>
          <p:spPr>
            <a:xfrm>
              <a:off x="1198462" y="2131060"/>
              <a:ext cx="1932559" cy="1665999"/>
            </a:xfrm>
            <a:prstGeom prst="hexagon">
              <a:avLst/>
            </a:prstGeom>
            <a:solidFill>
              <a:srgbClr val="18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sp>
          <p:nvSpPr>
            <p:cNvPr id="35" name="Hexagon 34">
              <a:extLst>
                <a:ext uri="{FF2B5EF4-FFF2-40B4-BE49-F238E27FC236}">
                  <a16:creationId xmlns:a16="http://schemas.microsoft.com/office/drawing/2014/main" id="{3F8D88C7-B239-6681-1CB8-AD07F4EE4FD7}"/>
                </a:ext>
              </a:extLst>
            </p:cNvPr>
            <p:cNvSpPr/>
            <p:nvPr/>
          </p:nvSpPr>
          <p:spPr>
            <a:xfrm>
              <a:off x="1332850" y="2246912"/>
              <a:ext cx="1663783" cy="1434297"/>
            </a:xfrm>
            <a:prstGeom prst="hexagon">
              <a:avLst/>
            </a:prstGeom>
            <a:solidFill>
              <a:srgbClr val="0F2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pic>
          <p:nvPicPr>
            <p:cNvPr id="36" name="Picture 35" descr="A green and black gear&#10;&#10;Description automatically generated">
              <a:extLst>
                <a:ext uri="{FF2B5EF4-FFF2-40B4-BE49-F238E27FC236}">
                  <a16:creationId xmlns:a16="http://schemas.microsoft.com/office/drawing/2014/main" id="{31621F19-AEBD-99B3-F662-B334149FA056}"/>
                </a:ext>
              </a:extLst>
            </p:cNvPr>
            <p:cNvPicPr>
              <a:picLocks noChangeAspect="1"/>
            </p:cNvPicPr>
            <p:nvPr/>
          </p:nvPicPr>
          <p:blipFill>
            <a:blip r:embed="rId5">
              <a:biLevel thresh="50000"/>
              <a:extLst>
                <a:ext uri="{28A0092B-C50C-407E-A947-70E740481C1C}">
                  <a14:useLocalDpi xmlns:a14="http://schemas.microsoft.com/office/drawing/2010/main" val="0"/>
                </a:ext>
              </a:extLst>
            </a:blip>
            <a:stretch>
              <a:fillRect/>
            </a:stretch>
          </p:blipFill>
          <p:spPr>
            <a:xfrm>
              <a:off x="1706625" y="2480640"/>
              <a:ext cx="916231" cy="916231"/>
            </a:xfrm>
            <a:prstGeom prst="rect">
              <a:avLst/>
            </a:prstGeom>
          </p:spPr>
        </p:pic>
      </p:grpSp>
      <p:grpSp>
        <p:nvGrpSpPr>
          <p:cNvPr id="43" name="Group 42">
            <a:extLst>
              <a:ext uri="{FF2B5EF4-FFF2-40B4-BE49-F238E27FC236}">
                <a16:creationId xmlns:a16="http://schemas.microsoft.com/office/drawing/2014/main" id="{F413897B-D905-BD34-6D56-58DD873B0AFD}"/>
              </a:ext>
            </a:extLst>
          </p:cNvPr>
          <p:cNvGrpSpPr/>
          <p:nvPr/>
        </p:nvGrpSpPr>
        <p:grpSpPr>
          <a:xfrm>
            <a:off x="6805028" y="2012080"/>
            <a:ext cx="2420599" cy="4535021"/>
            <a:chOff x="3914982" y="2129883"/>
            <a:chExt cx="2420599" cy="4535021"/>
          </a:xfrm>
        </p:grpSpPr>
        <p:sp>
          <p:nvSpPr>
            <p:cNvPr id="37" name="Rounded Rectangle 53">
              <a:extLst>
                <a:ext uri="{FF2B5EF4-FFF2-40B4-BE49-F238E27FC236}">
                  <a16:creationId xmlns:a16="http://schemas.microsoft.com/office/drawing/2014/main" id="{65D22B6D-BDD0-6826-FF15-8B19447B8D27}"/>
                </a:ext>
              </a:extLst>
            </p:cNvPr>
            <p:cNvSpPr/>
            <p:nvPr/>
          </p:nvSpPr>
          <p:spPr>
            <a:xfrm>
              <a:off x="3914982" y="2962883"/>
              <a:ext cx="2420599" cy="3702021"/>
            </a:xfrm>
            <a:prstGeom prst="roundRect">
              <a:avLst>
                <a:gd name="adj" fmla="val 6907"/>
              </a:avLst>
            </a:prstGeom>
            <a:solidFill>
              <a:srgbClr val="00A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sp>
          <p:nvSpPr>
            <p:cNvPr id="38" name="Hexagon 37">
              <a:extLst>
                <a:ext uri="{FF2B5EF4-FFF2-40B4-BE49-F238E27FC236}">
                  <a16:creationId xmlns:a16="http://schemas.microsoft.com/office/drawing/2014/main" id="{BD3B154D-FC7C-199F-A183-E385FB4FBE3E}"/>
                </a:ext>
              </a:extLst>
            </p:cNvPr>
            <p:cNvSpPr/>
            <p:nvPr/>
          </p:nvSpPr>
          <p:spPr>
            <a:xfrm>
              <a:off x="4178326" y="2129883"/>
              <a:ext cx="1932559" cy="1665999"/>
            </a:xfrm>
            <a:prstGeom prst="hexagon">
              <a:avLst/>
            </a:prstGeom>
            <a:solidFill>
              <a:srgbClr val="00A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sp>
          <p:nvSpPr>
            <p:cNvPr id="39" name="Hexagon 38">
              <a:extLst>
                <a:ext uri="{FF2B5EF4-FFF2-40B4-BE49-F238E27FC236}">
                  <a16:creationId xmlns:a16="http://schemas.microsoft.com/office/drawing/2014/main" id="{1E7D05A4-4CAF-F7BB-C1C0-AF7DB9479790}"/>
                </a:ext>
              </a:extLst>
            </p:cNvPr>
            <p:cNvSpPr/>
            <p:nvPr/>
          </p:nvSpPr>
          <p:spPr>
            <a:xfrm>
              <a:off x="4312714" y="2245735"/>
              <a:ext cx="1663783" cy="1434297"/>
            </a:xfrm>
            <a:prstGeom prst="hexagon">
              <a:avLst/>
            </a:prstGeom>
            <a:solidFill>
              <a:srgbClr val="008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Lato Light" panose="020F0502020204030203" pitchFamily="34" charset="0"/>
                <a:ea typeface="+mn-ea"/>
                <a:cs typeface="+mn-cs"/>
              </a:endParaRPr>
            </a:p>
          </p:txBody>
        </p:sp>
        <p:pic>
          <p:nvPicPr>
            <p:cNvPr id="40" name="Picture 39" descr="A black background with a black square&#10;&#10;Description automatically generated with medium confidence">
              <a:extLst>
                <a:ext uri="{FF2B5EF4-FFF2-40B4-BE49-F238E27FC236}">
                  <a16:creationId xmlns:a16="http://schemas.microsoft.com/office/drawing/2014/main" id="{A627BDA4-1D37-6660-F545-3FB20918EBB1}"/>
                </a:ext>
              </a:extLst>
            </p:cNvPr>
            <p:cNvPicPr>
              <a:picLocks noChangeAspect="1"/>
            </p:cNvPicPr>
            <p:nvPr/>
          </p:nvPicPr>
          <p:blipFill>
            <a:blip r:embed="rId6">
              <a:biLevel thresh="50000"/>
              <a:extLst>
                <a:ext uri="{BEBA8EAE-BF5A-486C-A8C5-ECC9F3942E4B}">
                  <a14:imgProps xmlns:a14="http://schemas.microsoft.com/office/drawing/2010/main">
                    <a14:imgLayer r:embed="rId7">
                      <a14:imgEffect>
                        <a14:artisticPhotocopy/>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4796427" y="2533862"/>
              <a:ext cx="834699" cy="834699"/>
            </a:xfrm>
            <a:prstGeom prst="rect">
              <a:avLst/>
            </a:prstGeom>
          </p:spPr>
        </p:pic>
      </p:grpSp>
      <p:sp>
        <p:nvSpPr>
          <p:cNvPr id="41" name="TextBox 40">
            <a:extLst>
              <a:ext uri="{FF2B5EF4-FFF2-40B4-BE49-F238E27FC236}">
                <a16:creationId xmlns:a16="http://schemas.microsoft.com/office/drawing/2014/main" id="{785E2CE8-E3C9-69A4-8078-CF2964E3F973}"/>
              </a:ext>
            </a:extLst>
          </p:cNvPr>
          <p:cNvSpPr txBox="1"/>
          <p:nvPr/>
        </p:nvSpPr>
        <p:spPr>
          <a:xfrm>
            <a:off x="7461343" y="3602102"/>
            <a:ext cx="1112805"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Poppins" pitchFamily="2" charset="77"/>
              </a:rPr>
              <a:t>Delivery</a:t>
            </a:r>
            <a:endParaRPr kumimoji="0" lang="en-US" sz="16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Poppins" pitchFamily="2" charset="77"/>
            </a:endParaRPr>
          </a:p>
        </p:txBody>
      </p:sp>
      <p:sp>
        <p:nvSpPr>
          <p:cNvPr id="42" name="Subtitle 2">
            <a:extLst>
              <a:ext uri="{FF2B5EF4-FFF2-40B4-BE49-F238E27FC236}">
                <a16:creationId xmlns:a16="http://schemas.microsoft.com/office/drawing/2014/main" id="{50BAB9A6-9ABB-D0E0-8EFC-55D1F29953DC}"/>
              </a:ext>
            </a:extLst>
          </p:cNvPr>
          <p:cNvSpPr txBox="1">
            <a:spLocks/>
          </p:cNvSpPr>
          <p:nvPr/>
        </p:nvSpPr>
        <p:spPr>
          <a:xfrm>
            <a:off x="6694333" y="4143303"/>
            <a:ext cx="2646827" cy="2237536"/>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Delivery Managers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Project Managers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Business Analysts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Change Managers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Tech Business Analysts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Data Analysts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Scrum Masters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Reporting Analysts</a:t>
            </a:r>
          </a:p>
        </p:txBody>
      </p:sp>
      <p:grpSp>
        <p:nvGrpSpPr>
          <p:cNvPr id="31" name="Group 30">
            <a:extLst>
              <a:ext uri="{FF2B5EF4-FFF2-40B4-BE49-F238E27FC236}">
                <a16:creationId xmlns:a16="http://schemas.microsoft.com/office/drawing/2014/main" id="{F45FB153-3E9E-53D5-0066-0F23991810BA}"/>
              </a:ext>
            </a:extLst>
          </p:cNvPr>
          <p:cNvGrpSpPr/>
          <p:nvPr/>
        </p:nvGrpSpPr>
        <p:grpSpPr>
          <a:xfrm>
            <a:off x="2688637" y="3626120"/>
            <a:ext cx="2646827" cy="3058813"/>
            <a:chOff x="4207136" y="3606025"/>
            <a:chExt cx="2646827" cy="3058813"/>
          </a:xfrm>
        </p:grpSpPr>
        <p:sp>
          <p:nvSpPr>
            <p:cNvPr id="8" name="TextBox 7">
              <a:extLst>
                <a:ext uri="{FF2B5EF4-FFF2-40B4-BE49-F238E27FC236}">
                  <a16:creationId xmlns:a16="http://schemas.microsoft.com/office/drawing/2014/main" id="{2AE4E3FB-5B87-082F-C28E-FB8FD04DCF5C}"/>
                </a:ext>
              </a:extLst>
            </p:cNvPr>
            <p:cNvSpPr txBox="1"/>
            <p:nvPr/>
          </p:nvSpPr>
          <p:spPr>
            <a:xfrm>
              <a:off x="4752131" y="3606025"/>
              <a:ext cx="1556837" cy="4001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Poppins" pitchFamily="2" charset="77"/>
                </a:rPr>
                <a:t>Engineering</a:t>
              </a:r>
              <a:endParaRPr kumimoji="0" lang="en-US" sz="1600" b="1" i="0" u="none" strike="noStrike" kern="120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Poppins" pitchFamily="2" charset="77"/>
              </a:endParaRPr>
            </a:p>
          </p:txBody>
        </p:sp>
        <p:sp>
          <p:nvSpPr>
            <p:cNvPr id="11" name="Subtitle 2">
              <a:extLst>
                <a:ext uri="{FF2B5EF4-FFF2-40B4-BE49-F238E27FC236}">
                  <a16:creationId xmlns:a16="http://schemas.microsoft.com/office/drawing/2014/main" id="{15043518-8B7B-DB55-A9A3-14FD9ACEFD4D}"/>
                </a:ext>
              </a:extLst>
            </p:cNvPr>
            <p:cNvSpPr txBox="1">
              <a:spLocks/>
            </p:cNvSpPr>
            <p:nvPr/>
          </p:nvSpPr>
          <p:spPr>
            <a:xfrm>
              <a:off x="4207136" y="4147226"/>
              <a:ext cx="2646827" cy="2517612"/>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Data Architects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Data Engineers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Solution Architects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Data Visualisation</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Software Engineers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Data Modelers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Developers</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r>
                <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rPr>
                <a:t>Testers </a:t>
              </a:r>
            </a:p>
            <a:p>
              <a:pPr marL="0" marR="0" lvl="0" indent="0" algn="ctr" defTabSz="1087636" rtl="0" eaLnBrk="1" fontAlgn="auto" latinLnBrk="0" hangingPunct="1">
                <a:lnSpc>
                  <a:spcPts val="1750"/>
                </a:lnSpc>
                <a:spcBef>
                  <a:spcPct val="20000"/>
                </a:spcBef>
                <a:spcAft>
                  <a:spcPts val="0"/>
                </a:spcAft>
                <a:buClrTx/>
                <a:buSzTx/>
                <a:buFont typeface="Arial"/>
                <a:buNone/>
                <a:tabLst/>
                <a:defRPr/>
              </a:pPr>
              <a:endParaRPr kumimoji="0" lang="en-US" sz="1600" b="0" i="0" u="none" strike="noStrike" kern="1200" cap="none" spc="0" normalizeH="0" baseline="0" noProof="0">
                <a:ln>
                  <a:noFill/>
                </a:ln>
                <a:solidFill>
                  <a:prstClr val="white"/>
                </a:solidFill>
                <a:effectLst/>
                <a:uLnTx/>
                <a:uFillTx/>
                <a:latin typeface="Roboto Light" panose="02000000000000000000" pitchFamily="2" charset="0"/>
                <a:ea typeface="Roboto Light" panose="02000000000000000000" pitchFamily="2" charset="0"/>
                <a:cs typeface="Lato" panose="020F0502020204030203" pitchFamily="34" charset="0"/>
              </a:endParaRPr>
            </a:p>
          </p:txBody>
        </p:sp>
      </p:grpSp>
    </p:spTree>
    <p:extLst>
      <p:ext uri="{BB962C8B-B14F-4D97-AF65-F5344CB8AC3E}">
        <p14:creationId xmlns:p14="http://schemas.microsoft.com/office/powerpoint/2010/main" val="7989907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E9D456B-7E93-A811-943E-64AEB5F46C0E}"/>
              </a:ext>
            </a:extLst>
          </p:cNvPr>
          <p:cNvSpPr txBox="1"/>
          <p:nvPr/>
        </p:nvSpPr>
        <p:spPr>
          <a:xfrm>
            <a:off x="833939" y="811350"/>
            <a:ext cx="7842922" cy="1165478"/>
          </a:xfrm>
          <a:prstGeom prst="rect">
            <a:avLst/>
          </a:prstGeom>
          <a:noFill/>
          <a:ln>
            <a:noFill/>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vert="horz" wrap="square" lIns="64275" tIns="32125" rIns="64275" bIns="32125" rtlCol="0" anchor="t" anchorCtr="0">
            <a:spAutoFit/>
          </a:bodyPr>
          <a:lstStyle>
            <a:defPPr>
              <a:defRPr lang="en-US"/>
            </a:defPPr>
            <a:lvl1pPr lvl="0" indent="0">
              <a:lnSpc>
                <a:spcPct val="90000"/>
              </a:lnSpc>
              <a:spcBef>
                <a:spcPts val="0"/>
              </a:spcBef>
              <a:spcAft>
                <a:spcPts val="0"/>
              </a:spcAft>
              <a:buClr>
                <a:srgbClr val="0F2B3F"/>
              </a:buClr>
              <a:buSzPts val="3973"/>
              <a:buFont typeface="Roboto"/>
              <a:buNone/>
              <a:defRPr sz="3973" b="1">
                <a:solidFill>
                  <a:srgbClr val="0F2B3F"/>
                </a:solidFill>
                <a:latin typeface="Roboto"/>
                <a:ea typeface="Roboto"/>
                <a:cs typeface="Roboto"/>
              </a:defRPr>
            </a:lvl1pPr>
          </a:lstStyle>
          <a:p>
            <a:r>
              <a:rPr lang="en-US"/>
              <a:t>Consultant Summaries</a:t>
            </a:r>
          </a:p>
          <a:p>
            <a:endParaRPr lang="en-AU"/>
          </a:p>
        </p:txBody>
      </p:sp>
      <p:sp>
        <p:nvSpPr>
          <p:cNvPr id="10" name="Content Placeholder 2">
            <a:extLst>
              <a:ext uri="{FF2B5EF4-FFF2-40B4-BE49-F238E27FC236}">
                <a16:creationId xmlns:a16="http://schemas.microsoft.com/office/drawing/2014/main" id="{DCA06908-6B6F-C8A6-AC0D-2008FA2A5F8D}"/>
              </a:ext>
            </a:extLst>
          </p:cNvPr>
          <p:cNvSpPr>
            <a:spLocks noGrp="1"/>
          </p:cNvSpPr>
          <p:nvPr>
            <p:ph idx="1"/>
          </p:nvPr>
        </p:nvSpPr>
        <p:spPr>
          <a:xfrm>
            <a:off x="6727162" y="2221197"/>
            <a:ext cx="5001856" cy="3327536"/>
          </a:xfrm>
        </p:spPr>
        <p:txBody>
          <a:bodyPr vert="horz" lIns="91440" tIns="45720" rIns="91440" bIns="45720" rtlCol="0" anchor="t">
            <a:normAutofit/>
          </a:bodyPr>
          <a:lstStyle/>
          <a:p>
            <a:pPr marL="9525" indent="0" fontAlgn="base">
              <a:lnSpc>
                <a:spcPct val="100000"/>
              </a:lnSpc>
              <a:buNone/>
            </a:pPr>
            <a:r>
              <a:rPr lang="en-US" sz="2400" b="1">
                <a:solidFill>
                  <a:srgbClr val="00AA7F"/>
                </a:solidFill>
                <a:latin typeface="Roboto"/>
                <a:ea typeface="Roboto"/>
                <a:cs typeface="Roboto Light"/>
              </a:rPr>
              <a:t>Simon Masters</a:t>
            </a:r>
          </a:p>
          <a:p>
            <a:pPr marL="9525" indent="0" defTabSz="914400" fontAlgn="base">
              <a:lnSpc>
                <a:spcPct val="100000"/>
              </a:lnSpc>
              <a:spcBef>
                <a:spcPts val="0"/>
              </a:spcBef>
              <a:buNone/>
              <a:defRPr/>
            </a:pPr>
            <a:r>
              <a:rPr lang="en-US" b="1">
                <a:solidFill>
                  <a:prstClr val="black"/>
                </a:solidFill>
                <a:latin typeface="Roboto"/>
                <a:ea typeface="Roboto"/>
              </a:rPr>
              <a:t>Principal Business Analyst / Strategist</a:t>
            </a:r>
          </a:p>
          <a:p>
            <a:pPr marL="9525" indent="0" fontAlgn="base">
              <a:lnSpc>
                <a:spcPct val="120000"/>
              </a:lnSpc>
              <a:buNone/>
            </a:pPr>
            <a:endParaRPr lang="en-US" sz="100" b="1">
              <a:latin typeface="Roboto" panose="02000000000000000000" pitchFamily="2" charset="0"/>
              <a:ea typeface="Roboto" panose="02000000000000000000" pitchFamily="2" charset="0"/>
              <a:cs typeface="Roboto Light" panose="02000000000000000000" pitchFamily="2" charset="0"/>
            </a:endParaRPr>
          </a:p>
          <a:p>
            <a:pPr marL="0" indent="0">
              <a:lnSpc>
                <a:spcPct val="120000"/>
              </a:lnSpc>
              <a:spcAft>
                <a:spcPts val="655"/>
              </a:spcAft>
              <a:buNone/>
            </a:pPr>
            <a:r>
              <a:rPr lang="en-AU">
                <a:solidFill>
                  <a:srgbClr val="000000"/>
                </a:solidFill>
                <a:effectLst/>
                <a:highlight>
                  <a:srgbClr val="FFFFFF"/>
                </a:highlight>
                <a:latin typeface="Roboto"/>
                <a:ea typeface="Roboto"/>
                <a:cs typeface="Roboto Light"/>
              </a:rPr>
              <a:t>Simon is a </a:t>
            </a:r>
            <a:r>
              <a:rPr lang="en-AU">
                <a:solidFill>
                  <a:srgbClr val="000000"/>
                </a:solidFill>
                <a:highlight>
                  <a:srgbClr val="FFFFFF"/>
                </a:highlight>
                <a:latin typeface="Roboto"/>
                <a:ea typeface="Roboto"/>
                <a:cs typeface="Roboto Light"/>
              </a:rPr>
              <a:t>Principal</a:t>
            </a:r>
            <a:r>
              <a:rPr lang="en-AU">
                <a:solidFill>
                  <a:srgbClr val="000000"/>
                </a:solidFill>
                <a:effectLst/>
                <a:highlight>
                  <a:srgbClr val="FFFFFF"/>
                </a:highlight>
                <a:latin typeface="Roboto"/>
                <a:ea typeface="Roboto"/>
                <a:cs typeface="Roboto Light"/>
              </a:rPr>
              <a:t> Consultant at intelia</a:t>
            </a:r>
            <a:r>
              <a:rPr lang="en-AU">
                <a:solidFill>
                  <a:srgbClr val="000000"/>
                </a:solidFill>
                <a:highlight>
                  <a:srgbClr val="FFFFFF"/>
                </a:highlight>
                <a:latin typeface="Roboto"/>
                <a:ea typeface="Roboto"/>
                <a:cs typeface="Roboto Light"/>
              </a:rPr>
              <a:t>, </a:t>
            </a:r>
            <a:r>
              <a:rPr lang="en-GB">
                <a:solidFill>
                  <a:srgbClr val="000000"/>
                </a:solidFill>
                <a:effectLst/>
                <a:highlight>
                  <a:srgbClr val="FFFFFF"/>
                </a:highlight>
                <a:latin typeface="Roboto"/>
                <a:ea typeface="Roboto"/>
                <a:cs typeface="Roboto Light"/>
              </a:rPr>
              <a:t>with a wealth of experience </a:t>
            </a:r>
            <a:r>
              <a:rPr lang="en-GB">
                <a:solidFill>
                  <a:srgbClr val="000000"/>
                </a:solidFill>
                <a:highlight>
                  <a:srgbClr val="FFFFFF"/>
                </a:highlight>
                <a:latin typeface="Roboto"/>
                <a:ea typeface="Roboto"/>
                <a:cs typeface="Roboto Light"/>
              </a:rPr>
              <a:t>in </a:t>
            </a:r>
            <a:r>
              <a:rPr lang="en-GB">
                <a:solidFill>
                  <a:srgbClr val="000000"/>
                </a:solidFill>
                <a:effectLst/>
                <a:highlight>
                  <a:srgbClr val="FFFFFF"/>
                </a:highlight>
                <a:latin typeface="Roboto"/>
                <a:ea typeface="Roboto"/>
                <a:cs typeface="Roboto Light"/>
              </a:rPr>
              <a:t>business analysis, project management, software development and application support.</a:t>
            </a:r>
            <a:r>
              <a:rPr lang="en-AU">
                <a:highlight>
                  <a:srgbClr val="FFFFFF"/>
                </a:highlight>
                <a:latin typeface="Roboto"/>
                <a:ea typeface="Roboto"/>
                <a:cs typeface="Roboto Light"/>
              </a:rPr>
              <a:t> </a:t>
            </a:r>
            <a:r>
              <a:rPr lang="en-GB">
                <a:solidFill>
                  <a:srgbClr val="000000"/>
                </a:solidFill>
                <a:highlight>
                  <a:srgbClr val="FFFFFF"/>
                </a:highlight>
                <a:latin typeface="Roboto"/>
                <a:ea typeface="Roboto"/>
                <a:cs typeface="Roboto Light"/>
              </a:rPr>
              <a:t>Simon </a:t>
            </a:r>
            <a:r>
              <a:rPr lang="en-GB">
                <a:solidFill>
                  <a:srgbClr val="000000"/>
                </a:solidFill>
                <a:effectLst/>
                <a:highlight>
                  <a:srgbClr val="FFFFFF"/>
                </a:highlight>
                <a:latin typeface="Roboto"/>
                <a:ea typeface="Roboto"/>
                <a:cs typeface="Roboto Light"/>
              </a:rPr>
              <a:t>possesses strong business acumen, and a genuine desire to resolve not only the “how” but the “why”. </a:t>
            </a:r>
            <a:r>
              <a:rPr lang="en-GB">
                <a:solidFill>
                  <a:srgbClr val="000000"/>
                </a:solidFill>
                <a:highlight>
                  <a:srgbClr val="FFFFFF"/>
                </a:highlight>
                <a:latin typeface="Roboto"/>
                <a:ea typeface="Roboto"/>
                <a:cs typeface="Roboto Light"/>
              </a:rPr>
              <a:t>A</a:t>
            </a:r>
            <a:r>
              <a:rPr lang="en-GB">
                <a:solidFill>
                  <a:srgbClr val="000000"/>
                </a:solidFill>
                <a:effectLst/>
                <a:highlight>
                  <a:srgbClr val="FFFFFF"/>
                </a:highlight>
                <a:latin typeface="Roboto"/>
                <a:ea typeface="Roboto"/>
                <a:cs typeface="Roboto Light"/>
              </a:rPr>
              <a:t>dept in build</a:t>
            </a:r>
            <a:r>
              <a:rPr lang="en-GB">
                <a:solidFill>
                  <a:srgbClr val="000000"/>
                </a:solidFill>
                <a:highlight>
                  <a:srgbClr val="FFFFFF"/>
                </a:highlight>
                <a:latin typeface="Roboto"/>
                <a:ea typeface="Roboto"/>
                <a:cs typeface="Roboto Light"/>
              </a:rPr>
              <a:t>ing</a:t>
            </a:r>
            <a:r>
              <a:rPr lang="en-GB">
                <a:solidFill>
                  <a:srgbClr val="000000"/>
                </a:solidFill>
                <a:effectLst/>
                <a:highlight>
                  <a:srgbClr val="FFFFFF"/>
                </a:highlight>
                <a:latin typeface="Roboto"/>
                <a:ea typeface="Roboto"/>
                <a:cs typeface="Roboto Light"/>
              </a:rPr>
              <a:t> meaningful stakeholder partnerships, Simon conducts alignment between business and IT stakeholders, allowing problems to be solved and business needs to be met.</a:t>
            </a:r>
            <a:endParaRPr lang="en-AU">
              <a:effectLst/>
              <a:latin typeface="Roboto" panose="02000000000000000000" pitchFamily="2" charset="0"/>
              <a:ea typeface="Roboto" panose="02000000000000000000" pitchFamily="2" charset="0"/>
              <a:cs typeface="Roboto Light" panose="02000000000000000000" pitchFamily="2" charset="0"/>
            </a:endParaRPr>
          </a:p>
        </p:txBody>
      </p:sp>
      <p:pic>
        <p:nvPicPr>
          <p:cNvPr id="4" name="Picture 3" descr="A person smiling in front of a wooden wall&#10;&#10;Description automatically generated">
            <a:extLst>
              <a:ext uri="{FF2B5EF4-FFF2-40B4-BE49-F238E27FC236}">
                <a16:creationId xmlns:a16="http://schemas.microsoft.com/office/drawing/2014/main" id="{85083E45-EB69-3F60-2EC2-7C971EAF26B3}"/>
              </a:ext>
            </a:extLst>
          </p:cNvPr>
          <p:cNvPicPr>
            <a:picLocks noChangeAspect="1"/>
          </p:cNvPicPr>
          <p:nvPr/>
        </p:nvPicPr>
        <p:blipFill rotWithShape="1">
          <a:blip r:embed="rId5">
            <a:extLst>
              <a:ext uri="{28A0092B-C50C-407E-A947-70E740481C1C}">
                <a14:useLocalDpi xmlns:a14="http://schemas.microsoft.com/office/drawing/2010/main" val="0"/>
              </a:ext>
            </a:extLst>
          </a:blip>
          <a:srcRect t="22232"/>
          <a:stretch/>
        </p:blipFill>
        <p:spPr>
          <a:xfrm>
            <a:off x="10095570" y="1766276"/>
            <a:ext cx="1150711" cy="1193179"/>
          </a:xfrm>
          <a:prstGeom prst="flowChartConnector">
            <a:avLst/>
          </a:prstGeom>
        </p:spPr>
      </p:pic>
      <p:pic>
        <p:nvPicPr>
          <p:cNvPr id="5" name="Graphic 4">
            <a:extLst>
              <a:ext uri="{FF2B5EF4-FFF2-40B4-BE49-F238E27FC236}">
                <a16:creationId xmlns:a16="http://schemas.microsoft.com/office/drawing/2014/main" id="{54136B54-F996-6C4A-036B-005E4B603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63238" y="5192093"/>
            <a:ext cx="1071684" cy="356593"/>
          </a:xfrm>
          <a:prstGeom prst="rect">
            <a:avLst/>
          </a:prstGeom>
        </p:spPr>
      </p:pic>
      <p:sp>
        <p:nvSpPr>
          <p:cNvPr id="7" name="Content Placeholder 2">
            <a:extLst>
              <a:ext uri="{FF2B5EF4-FFF2-40B4-BE49-F238E27FC236}">
                <a16:creationId xmlns:a16="http://schemas.microsoft.com/office/drawing/2014/main" id="{4F96DC27-13D3-6EAE-D2DB-42C2548702CE}"/>
              </a:ext>
            </a:extLst>
          </p:cNvPr>
          <p:cNvSpPr txBox="1">
            <a:spLocks/>
          </p:cNvSpPr>
          <p:nvPr/>
        </p:nvSpPr>
        <p:spPr>
          <a:xfrm>
            <a:off x="833694" y="2213176"/>
            <a:ext cx="5410731" cy="4875882"/>
          </a:xfrm>
          <a:prstGeom prst="rect">
            <a:avLst/>
          </a:prstGeom>
        </p:spPr>
        <p:txBody>
          <a:bodyPr vert="horz" lIns="91440" tIns="45720" rIns="91440" bIns="45720" rtlCol="0" anchor="t">
            <a:normAutofit/>
          </a:bodyPr>
          <a:lstStyle>
            <a:lvl1pPr marL="114300" indent="-114300" algn="l" defTabSz="4572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1pPr>
            <a:lvl2pPr marL="342900" indent="-114300" algn="l" defTabSz="457200" rtl="0" eaLnBrk="1" latinLnBrk="0" hangingPunct="1">
              <a:lnSpc>
                <a:spcPct val="90000"/>
              </a:lnSpc>
              <a:spcBef>
                <a:spcPts val="250"/>
              </a:spcBef>
              <a:buFont typeface="Arial" panose="020B0604020202020204" pitchFamily="34" charset="0"/>
              <a:buChar char="•"/>
              <a:defRPr sz="1200" kern="1200">
                <a:solidFill>
                  <a:schemeClr val="tx1"/>
                </a:solidFill>
                <a:latin typeface="+mn-lt"/>
                <a:ea typeface="+mn-ea"/>
                <a:cs typeface="+mn-cs"/>
              </a:defRPr>
            </a:lvl2pPr>
            <a:lvl3pPr marL="571500" indent="-114300" algn="l" defTabSz="457200" rtl="0" eaLnBrk="1" latinLnBrk="0" hangingPunct="1">
              <a:lnSpc>
                <a:spcPct val="90000"/>
              </a:lnSpc>
              <a:spcBef>
                <a:spcPts val="250"/>
              </a:spcBef>
              <a:buFont typeface="Arial" panose="020B0604020202020204" pitchFamily="34" charset="0"/>
              <a:buChar char="•"/>
              <a:defRPr sz="1000" kern="1200">
                <a:solidFill>
                  <a:schemeClr val="tx1"/>
                </a:solidFill>
                <a:latin typeface="+mn-lt"/>
                <a:ea typeface="+mn-ea"/>
                <a:cs typeface="+mn-cs"/>
              </a:defRPr>
            </a:lvl3pPr>
            <a:lvl4pPr marL="800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4pPr>
            <a:lvl5pPr marL="10287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5pPr>
            <a:lvl6pPr marL="12573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panose="020B0604020202020204" pitchFamily="34" charset="0"/>
              <a:buChar char="•"/>
              <a:defRPr sz="900" kern="1200">
                <a:solidFill>
                  <a:schemeClr val="tx1"/>
                </a:solidFill>
                <a:latin typeface="+mn-lt"/>
                <a:ea typeface="+mn-ea"/>
                <a:cs typeface="+mn-cs"/>
              </a:defRPr>
            </a:lvl9pPr>
          </a:lstStyle>
          <a:p>
            <a:pPr marL="9525" indent="0">
              <a:lnSpc>
                <a:spcPct val="100000"/>
              </a:lnSpc>
              <a:spcBef>
                <a:spcPts val="0"/>
              </a:spcBef>
              <a:buNone/>
            </a:pPr>
            <a:r>
              <a:rPr lang="en-US" sz="2400" b="1">
                <a:solidFill>
                  <a:srgbClr val="00AA7F"/>
                </a:solidFill>
                <a:latin typeface="Roboto"/>
                <a:ea typeface="Roboto"/>
                <a:cs typeface="Roboto"/>
              </a:rPr>
              <a:t>Andrew Nisbett</a:t>
            </a:r>
          </a:p>
          <a:p>
            <a:pPr marL="9525" indent="0">
              <a:lnSpc>
                <a:spcPct val="100000"/>
              </a:lnSpc>
              <a:spcBef>
                <a:spcPts val="0"/>
              </a:spcBef>
              <a:buNone/>
            </a:pPr>
            <a:r>
              <a:rPr lang="en-US" b="1">
                <a:solidFill>
                  <a:prstClr val="black"/>
                </a:solidFill>
                <a:latin typeface="Roboto"/>
                <a:ea typeface="Roboto"/>
              </a:rPr>
              <a:t>Head of Delivery </a:t>
            </a:r>
          </a:p>
          <a:p>
            <a:pPr marL="9525" indent="0">
              <a:lnSpc>
                <a:spcPct val="100000"/>
              </a:lnSpc>
              <a:spcBef>
                <a:spcPts val="0"/>
              </a:spcBef>
              <a:buNone/>
            </a:pPr>
            <a:endParaRPr lang="en-US" b="1">
              <a:solidFill>
                <a:prstClr val="black"/>
              </a:solidFill>
              <a:latin typeface="Roboto"/>
              <a:ea typeface="Roboto"/>
              <a:cs typeface="Calibri"/>
            </a:endParaRPr>
          </a:p>
          <a:p>
            <a:pPr marL="9525" indent="0">
              <a:lnSpc>
                <a:spcPct val="100000"/>
              </a:lnSpc>
              <a:spcBef>
                <a:spcPts val="0"/>
              </a:spcBef>
              <a:buNone/>
            </a:pPr>
            <a:r>
              <a:rPr lang="en-AU" sz="1500">
                <a:solidFill>
                  <a:srgbClr val="000000"/>
                </a:solidFill>
                <a:highlight>
                  <a:srgbClr val="FFFFFF"/>
                </a:highlight>
                <a:latin typeface="Roboto"/>
                <a:ea typeface="Roboto"/>
              </a:rPr>
              <a:t>Andrew is the head of delivery at intelia, holding over 30 years' experience spanning multiple industries including Energy, Fast-moving Consumer Goods, Agriculture, Banking, Telecommunications, Directory Services / Advertising and Government. Andrew has extensive experience in defining, initiating, planning, governing, managing and successfully delivering end-to-end projects.​ An effective communicator, Andrew is pragmatic and practical in leading, managing and working with teams to find a way to deliver successful outcomes that add genuine business value and ensure business investment in IT is not a wasted endeavour.</a:t>
            </a:r>
          </a:p>
          <a:p>
            <a:pPr marL="9525" indent="0">
              <a:lnSpc>
                <a:spcPct val="100000"/>
              </a:lnSpc>
              <a:spcBef>
                <a:spcPts val="0"/>
              </a:spcBef>
              <a:buNone/>
            </a:pPr>
            <a:endParaRPr lang="en-US">
              <a:solidFill>
                <a:prstClr val="black"/>
              </a:solidFill>
              <a:ea typeface="Calibri"/>
              <a:cs typeface="Calibri"/>
            </a:endParaRPr>
          </a:p>
          <a:p>
            <a:pPr marL="9525" indent="0" fontAlgn="base">
              <a:lnSpc>
                <a:spcPct val="120000"/>
              </a:lnSpc>
              <a:buFont typeface="Arial" panose="020B0604020202020204" pitchFamily="34" charset="0"/>
              <a:buNone/>
            </a:pPr>
            <a:endParaRPr lang="en-US" sz="100" b="1">
              <a:latin typeface="Roboto" panose="02000000000000000000" pitchFamily="2" charset="0"/>
              <a:ea typeface="Roboto" panose="02000000000000000000" pitchFamily="2" charset="0"/>
              <a:cs typeface="Roboto Light" panose="02000000000000000000" pitchFamily="2" charset="0"/>
            </a:endParaRPr>
          </a:p>
          <a:p>
            <a:pPr marL="0" indent="0">
              <a:lnSpc>
                <a:spcPct val="120000"/>
              </a:lnSpc>
              <a:spcAft>
                <a:spcPts val="655"/>
              </a:spcAft>
              <a:buFont typeface="Arial" panose="020B0604020202020204" pitchFamily="34" charset="0"/>
              <a:buNone/>
            </a:pPr>
            <a:endParaRPr lang="en-AU">
              <a:highlight>
                <a:srgbClr val="FFFFFF"/>
              </a:highlight>
              <a:latin typeface="Roboto" panose="02000000000000000000" pitchFamily="2" charset="0"/>
              <a:ea typeface="Roboto" panose="02000000000000000000" pitchFamily="2" charset="0"/>
              <a:cs typeface="Roboto Light" panose="02000000000000000000" pitchFamily="2" charset="0"/>
            </a:endParaRPr>
          </a:p>
        </p:txBody>
      </p:sp>
      <p:pic>
        <p:nvPicPr>
          <p:cNvPr id="8" name="Graphic 7">
            <a:extLst>
              <a:ext uri="{FF2B5EF4-FFF2-40B4-BE49-F238E27FC236}">
                <a16:creationId xmlns:a16="http://schemas.microsoft.com/office/drawing/2014/main" id="{22AFF42D-94D4-D60F-4836-C37467720E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6080" y="5690057"/>
            <a:ext cx="1071684" cy="356593"/>
          </a:xfrm>
          <a:prstGeom prst="rect">
            <a:avLst/>
          </a:prstGeom>
        </p:spPr>
      </p:pic>
      <p:pic>
        <p:nvPicPr>
          <p:cNvPr id="11" name="Picture 10">
            <a:extLst>
              <a:ext uri="{FF2B5EF4-FFF2-40B4-BE49-F238E27FC236}">
                <a16:creationId xmlns:a16="http://schemas.microsoft.com/office/drawing/2014/main" id="{A3DA99DB-4BB5-1A77-606C-4EEB52422081}"/>
              </a:ext>
            </a:extLst>
          </p:cNvPr>
          <p:cNvPicPr>
            <a:picLocks noChangeAspect="1"/>
          </p:cNvPicPr>
          <p:nvPr/>
        </p:nvPicPr>
        <p:blipFill>
          <a:blip r:embed="rId8">
            <a:extLst>
              <a:ext uri="{28A0092B-C50C-407E-A947-70E740481C1C}">
                <a14:useLocalDpi xmlns:a14="http://schemas.microsoft.com/office/drawing/2010/main" val="0"/>
              </a:ext>
            </a:extLst>
          </a:blip>
          <a:srcRect t="11100" b="11100"/>
          <a:stretch/>
        </p:blipFill>
        <p:spPr>
          <a:xfrm>
            <a:off x="3316892" y="1766276"/>
            <a:ext cx="1150711" cy="1193179"/>
          </a:xfrm>
          <a:prstGeom prst="flowChartConnector">
            <a:avLst/>
          </a:prstGeom>
        </p:spPr>
      </p:pic>
    </p:spTree>
    <p:extLst>
      <p:ext uri="{BB962C8B-B14F-4D97-AF65-F5344CB8AC3E}">
        <p14:creationId xmlns:p14="http://schemas.microsoft.com/office/powerpoint/2010/main" val="3485884956"/>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CA06908-6B6F-C8A6-AC0D-2008FA2A5F8D}"/>
              </a:ext>
            </a:extLst>
          </p:cNvPr>
          <p:cNvSpPr>
            <a:spLocks noGrp="1"/>
          </p:cNvSpPr>
          <p:nvPr>
            <p:ph idx="1"/>
          </p:nvPr>
        </p:nvSpPr>
        <p:spPr>
          <a:xfrm>
            <a:off x="6689969" y="2240651"/>
            <a:ext cx="5001856" cy="738257"/>
          </a:xfrm>
        </p:spPr>
        <p:txBody>
          <a:bodyPr vert="horz" lIns="91440" tIns="45720" rIns="91440" bIns="45720" rtlCol="0" anchor="t">
            <a:normAutofit/>
          </a:bodyPr>
          <a:lstStyle/>
          <a:p>
            <a:pPr marL="9525" indent="0" fontAlgn="base">
              <a:lnSpc>
                <a:spcPct val="100000"/>
              </a:lnSpc>
              <a:buNone/>
            </a:pPr>
            <a:r>
              <a:rPr lang="en-US" sz="2400" b="1">
                <a:solidFill>
                  <a:srgbClr val="00AA7F"/>
                </a:solidFill>
                <a:latin typeface="Roboto"/>
                <a:ea typeface="Roboto"/>
                <a:cs typeface="Roboto Light"/>
              </a:rPr>
              <a:t>Vilas Patel</a:t>
            </a:r>
          </a:p>
          <a:p>
            <a:pPr marL="9525" indent="0" defTabSz="914400" fontAlgn="base">
              <a:lnSpc>
                <a:spcPct val="100000"/>
              </a:lnSpc>
              <a:spcBef>
                <a:spcPts val="0"/>
              </a:spcBef>
              <a:buNone/>
              <a:defRPr/>
            </a:pPr>
            <a:r>
              <a:rPr lang="en-US" b="1">
                <a:solidFill>
                  <a:prstClr val="black"/>
                </a:solidFill>
                <a:latin typeface="Roboto"/>
                <a:ea typeface="Roboto"/>
              </a:rPr>
              <a:t>Principal Business Analyst</a:t>
            </a:r>
          </a:p>
        </p:txBody>
      </p:sp>
      <p:pic>
        <p:nvPicPr>
          <p:cNvPr id="4" name="Picture 3">
            <a:extLst>
              <a:ext uri="{FF2B5EF4-FFF2-40B4-BE49-F238E27FC236}">
                <a16:creationId xmlns:a16="http://schemas.microsoft.com/office/drawing/2014/main" id="{85083E45-EB69-3F60-2EC2-7C971EAF26B3}"/>
              </a:ext>
            </a:extLst>
          </p:cNvPr>
          <p:cNvPicPr>
            <a:picLocks noChangeAspect="1"/>
          </p:cNvPicPr>
          <p:nvPr/>
        </p:nvPicPr>
        <p:blipFill rotWithShape="1">
          <a:blip r:embed="rId4">
            <a:extLst>
              <a:ext uri="{28A0092B-C50C-407E-A947-70E740481C1C}">
                <a14:useLocalDpi xmlns:a14="http://schemas.microsoft.com/office/drawing/2010/main" val="0"/>
              </a:ext>
            </a:extLst>
          </a:blip>
          <a:srcRect t="7844" b="7844"/>
          <a:stretch/>
        </p:blipFill>
        <p:spPr>
          <a:xfrm>
            <a:off x="9190897" y="1785730"/>
            <a:ext cx="1150711" cy="1193179"/>
          </a:xfrm>
          <a:prstGeom prst="flowChartConnector">
            <a:avLst/>
          </a:prstGeom>
        </p:spPr>
      </p:pic>
      <p:sp>
        <p:nvSpPr>
          <p:cNvPr id="5" name="TextBox 4">
            <a:extLst>
              <a:ext uri="{FF2B5EF4-FFF2-40B4-BE49-F238E27FC236}">
                <a16:creationId xmlns:a16="http://schemas.microsoft.com/office/drawing/2014/main" id="{54480561-5EA7-ED90-0A52-9EA3B4B7CF67}"/>
              </a:ext>
            </a:extLst>
          </p:cNvPr>
          <p:cNvSpPr txBox="1"/>
          <p:nvPr/>
        </p:nvSpPr>
        <p:spPr>
          <a:xfrm>
            <a:off x="6699396" y="2929463"/>
            <a:ext cx="5389921" cy="2474780"/>
          </a:xfrm>
          <a:prstGeom prst="rect">
            <a:avLst/>
          </a:prstGeom>
          <a:noFill/>
        </p:spPr>
        <p:txBody>
          <a:bodyPr wrap="square">
            <a:spAutoFit/>
          </a:bodyPr>
          <a:lstStyle/>
          <a:p>
            <a:pPr marL="0" indent="0">
              <a:lnSpc>
                <a:spcPct val="140000"/>
              </a:lnSpc>
              <a:spcAft>
                <a:spcPts val="655"/>
              </a:spcAft>
              <a:buNone/>
              <a:defRPr/>
            </a:pPr>
            <a:r>
              <a:rPr lang="en-AU" sz="1400">
                <a:solidFill>
                  <a:srgbClr val="000000"/>
                </a:solidFill>
                <a:latin typeface="Roboto"/>
                <a:ea typeface="Roboto"/>
              </a:rPr>
              <a:t>Vilas is a Principal Consultant at intelia. A seasoned Project / Program Manager and Scrum Master, Vilas has over 17 years of IT experience. Possessing a great blend of technology (Azure, DevOps, AEM) and management experience, Vilas has strong Domain knowledge across Energy, Telecom and Utilities. Working for various organisations globally across the USA, UK and APAC region, Vilas is practised across multiple industry verticals, delivering end-to-end programs achieving quality output. </a:t>
            </a:r>
          </a:p>
        </p:txBody>
      </p:sp>
      <p:sp>
        <p:nvSpPr>
          <p:cNvPr id="9" name="Rectangle 1">
            <a:extLst>
              <a:ext uri="{FF2B5EF4-FFF2-40B4-BE49-F238E27FC236}">
                <a16:creationId xmlns:a16="http://schemas.microsoft.com/office/drawing/2014/main" id="{AF65BE0C-5249-5DEC-EB0F-947A9F59949B}"/>
              </a:ext>
            </a:extLst>
          </p:cNvPr>
          <p:cNvSpPr txBox="1"/>
          <p:nvPr/>
        </p:nvSpPr>
        <p:spPr>
          <a:xfrm>
            <a:off x="833939" y="811350"/>
            <a:ext cx="7842922" cy="1165478"/>
          </a:xfrm>
          <a:prstGeom prst="rect">
            <a:avLst/>
          </a:prstGeom>
          <a:noFill/>
          <a:ln>
            <a:noFill/>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spcFirstLastPara="1" vert="horz" wrap="square" lIns="64275" tIns="32125" rIns="64275" bIns="32125" rtlCol="0" anchor="t" anchorCtr="0">
            <a:spAutoFit/>
          </a:bodyPr>
          <a:lstStyle>
            <a:defPPr>
              <a:defRPr lang="en-US"/>
            </a:defPPr>
            <a:lvl1pPr lvl="0" indent="0">
              <a:lnSpc>
                <a:spcPct val="90000"/>
              </a:lnSpc>
              <a:spcBef>
                <a:spcPts val="0"/>
              </a:spcBef>
              <a:spcAft>
                <a:spcPts val="0"/>
              </a:spcAft>
              <a:buClr>
                <a:srgbClr val="0F2B3F"/>
              </a:buClr>
              <a:buSzPts val="3973"/>
              <a:buFont typeface="Roboto"/>
              <a:buNone/>
              <a:defRPr sz="3973" b="1">
                <a:solidFill>
                  <a:srgbClr val="0F2B3F"/>
                </a:solidFill>
                <a:latin typeface="Roboto"/>
                <a:ea typeface="Roboto"/>
                <a:cs typeface="Roboto"/>
              </a:defRPr>
            </a:lvl1pPr>
          </a:lstStyle>
          <a:p>
            <a:r>
              <a:rPr lang="en-US"/>
              <a:t>Consultant Summaries</a:t>
            </a:r>
          </a:p>
          <a:p>
            <a:endParaRPr lang="en-AU"/>
          </a:p>
        </p:txBody>
      </p:sp>
      <p:sp>
        <p:nvSpPr>
          <p:cNvPr id="2" name="TextBox 11">
            <a:extLst>
              <a:ext uri="{FF2B5EF4-FFF2-40B4-BE49-F238E27FC236}">
                <a16:creationId xmlns:a16="http://schemas.microsoft.com/office/drawing/2014/main" id="{AC2AB8BF-3E39-2046-F9FD-3B03B6EFCC7F}"/>
              </a:ext>
            </a:extLst>
          </p:cNvPr>
          <p:cNvSpPr txBox="1"/>
          <p:nvPr/>
        </p:nvSpPr>
        <p:spPr>
          <a:xfrm>
            <a:off x="703929" y="2351540"/>
            <a:ext cx="5134996" cy="2851293"/>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0" lvl="0" indent="0" algn="l" defTabSz="914400" rtl="0" eaLnBrk="1" fontAlgn="base" latinLnBrk="0" hangingPunct="1">
              <a:spcBef>
                <a:spcPts val="0"/>
              </a:spcBef>
              <a:spcAft>
                <a:spcPts val="0"/>
              </a:spcAft>
              <a:buClrTx/>
              <a:buSzTx/>
              <a:buFontTx/>
              <a:buNone/>
              <a:tabLst/>
              <a:defRPr/>
            </a:pPr>
            <a:r>
              <a:rPr lang="en-US" sz="2400" b="1">
                <a:solidFill>
                  <a:srgbClr val="00AA7F"/>
                </a:solidFill>
                <a:latin typeface="Roboto"/>
                <a:ea typeface="Roboto"/>
                <a:cs typeface="Roboto Light"/>
              </a:rPr>
              <a:t>Radhika Ramachandran</a:t>
            </a:r>
          </a:p>
          <a:p>
            <a:pPr marL="9525" marR="0" lvl="0" indent="0" algn="l" defTabSz="914400" rtl="0" eaLnBrk="1" fontAlgn="base" latinLnBrk="0" hangingPunct="1">
              <a:spcBef>
                <a:spcPts val="0"/>
              </a:spcBef>
              <a:spcAft>
                <a:spcPts val="0"/>
              </a:spcAft>
              <a:buClrTx/>
              <a:buSzTx/>
              <a:buFontTx/>
              <a:buNone/>
              <a:tabLst/>
              <a:defRPr/>
            </a:pPr>
            <a:r>
              <a:rPr lang="en-US" sz="1400" b="1">
                <a:solidFill>
                  <a:prstClr val="black"/>
                </a:solidFill>
                <a:latin typeface="Roboto"/>
                <a:ea typeface="Roboto"/>
                <a:cs typeface="Roboto Light"/>
              </a:rPr>
              <a:t>Senior Data Engineer</a:t>
            </a:r>
            <a:endParaRPr kumimoji="0" lang="en-US" sz="1400" b="1" i="0" u="none" strike="noStrike" kern="1200" cap="none" spc="0" normalizeH="0" baseline="0" noProof="0">
              <a:ln>
                <a:noFill/>
              </a:ln>
              <a:solidFill>
                <a:prstClr val="black"/>
              </a:solidFill>
              <a:effectLst/>
              <a:uLnTx/>
              <a:uFillTx/>
              <a:latin typeface="Roboto"/>
              <a:ea typeface="Roboto"/>
              <a:cs typeface="Roboto Light"/>
            </a:endParaRPr>
          </a:p>
          <a:p>
            <a:pPr marL="9525" marR="0" lvl="0" indent="0" algn="l" defTabSz="914400" rtl="0" eaLnBrk="1" fontAlgn="base"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a:endParaRPr>
          </a:p>
          <a:p>
            <a:pPr marR="0" lvl="0" defTabSz="457200" fontAlgn="auto">
              <a:lnSpc>
                <a:spcPct val="120000"/>
              </a:lnSpc>
              <a:spcBef>
                <a:spcPts val="500"/>
              </a:spcBef>
              <a:spcAft>
                <a:spcPts val="655"/>
              </a:spcAft>
              <a:buClrTx/>
              <a:buSzTx/>
              <a:tabLst/>
              <a:defRPr/>
            </a:pPr>
            <a:r>
              <a:rPr lang="en-AU" sz="1400">
                <a:solidFill>
                  <a:srgbClr val="000000"/>
                </a:solidFill>
                <a:highlight>
                  <a:srgbClr val="FFFFFF"/>
                </a:highlight>
                <a:latin typeface="Roboto"/>
                <a:ea typeface="Roboto"/>
              </a:rPr>
              <a:t>Radhika is a Data Engineer with vast experience and expertise in the Energy, Education, Banking, Health Insurance and Retail sectors. Radhika has proven experience in Azure Cloud, Big Data Solutions, Data Warehousing, Business Intelligence (ETL, Reporting) and Analytics. Highly skilled in using visualisation tools like Power BI, Radhika has extensive experience in developing, testing, and deploying code to high standards across various programming environments. </a:t>
            </a:r>
          </a:p>
        </p:txBody>
      </p:sp>
      <p:pic>
        <p:nvPicPr>
          <p:cNvPr id="3" name="Picture 2">
            <a:extLst>
              <a:ext uri="{FF2B5EF4-FFF2-40B4-BE49-F238E27FC236}">
                <a16:creationId xmlns:a16="http://schemas.microsoft.com/office/drawing/2014/main" id="{FBCF25E5-5FED-24B2-6B30-B625D1D6042C}"/>
              </a:ext>
            </a:extLst>
          </p:cNvPr>
          <p:cNvPicPr>
            <a:picLocks/>
          </p:cNvPicPr>
          <p:nvPr/>
        </p:nvPicPr>
        <p:blipFill rotWithShape="1">
          <a:blip r:embed="rId5">
            <a:extLst>
              <a:ext uri="{28A0092B-C50C-407E-A947-70E740481C1C}">
                <a14:useLocalDpi xmlns:a14="http://schemas.microsoft.com/office/drawing/2010/main" val="0"/>
              </a:ext>
            </a:extLst>
          </a:blip>
          <a:srcRect t="9269" b="9269"/>
          <a:stretch/>
        </p:blipFill>
        <p:spPr>
          <a:xfrm>
            <a:off x="4265654" y="1896617"/>
            <a:ext cx="1152000" cy="1193179"/>
          </a:xfrm>
          <a:prstGeom prst="flowChartConnector">
            <a:avLst/>
          </a:prstGeom>
        </p:spPr>
      </p:pic>
    </p:spTree>
    <p:extLst>
      <p:ext uri="{BB962C8B-B14F-4D97-AF65-F5344CB8AC3E}">
        <p14:creationId xmlns:p14="http://schemas.microsoft.com/office/powerpoint/2010/main" val="3676902293"/>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E9D456B-7E93-A811-943E-64AEB5F46C0E}"/>
              </a:ext>
            </a:extLst>
          </p:cNvPr>
          <p:cNvSpPr txBox="1"/>
          <p:nvPr/>
        </p:nvSpPr>
        <p:spPr>
          <a:xfrm>
            <a:off x="833939" y="811350"/>
            <a:ext cx="7842922" cy="1165478"/>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vert="horz" wrap="square" lIns="64275" tIns="32125" rIns="64275" bIns="32125" rtlCol="0" anchor="t" anchorCtr="0">
            <a:spAutoFit/>
          </a:bodyPr>
          <a:lstStyle>
            <a:defPPr>
              <a:defRPr lang="en-US"/>
            </a:defPPr>
            <a:lvl1pPr lvl="0" indent="0">
              <a:lnSpc>
                <a:spcPct val="90000"/>
              </a:lnSpc>
              <a:spcBef>
                <a:spcPts val="0"/>
              </a:spcBef>
              <a:spcAft>
                <a:spcPts val="0"/>
              </a:spcAft>
              <a:buClr>
                <a:srgbClr val="0F2B3F"/>
              </a:buClr>
              <a:buSzPts val="3973"/>
              <a:buFont typeface="Roboto"/>
              <a:buNone/>
              <a:defRPr sz="3973" b="1">
                <a:solidFill>
                  <a:srgbClr val="0F2B3F"/>
                </a:solidFill>
                <a:latin typeface="Roboto"/>
                <a:ea typeface="Roboto"/>
                <a:cs typeface="Roboto"/>
              </a:defRPr>
            </a:lvl1pPr>
          </a:lstStyle>
          <a:p>
            <a:r>
              <a:rPr lang="en-US"/>
              <a:t>Consultant Summaries</a:t>
            </a:r>
          </a:p>
          <a:p>
            <a:endParaRPr lang="en-AU"/>
          </a:p>
        </p:txBody>
      </p:sp>
      <p:sp>
        <p:nvSpPr>
          <p:cNvPr id="10" name="Content Placeholder 2">
            <a:extLst>
              <a:ext uri="{FF2B5EF4-FFF2-40B4-BE49-F238E27FC236}">
                <a16:creationId xmlns:a16="http://schemas.microsoft.com/office/drawing/2014/main" id="{DCA06908-6B6F-C8A6-AC0D-2008FA2A5F8D}"/>
              </a:ext>
            </a:extLst>
          </p:cNvPr>
          <p:cNvSpPr>
            <a:spLocks noGrp="1"/>
          </p:cNvSpPr>
          <p:nvPr>
            <p:ph idx="1"/>
          </p:nvPr>
        </p:nvSpPr>
        <p:spPr>
          <a:xfrm>
            <a:off x="5574136" y="2168833"/>
            <a:ext cx="5794590" cy="4053891"/>
          </a:xfrm>
        </p:spPr>
        <p:txBody>
          <a:bodyPr vert="horz" lIns="91440" tIns="45720" rIns="91440" bIns="45720" rtlCol="0" anchor="t">
            <a:normAutofit/>
          </a:bodyPr>
          <a:lstStyle/>
          <a:p>
            <a:pPr marL="9525" indent="0" fontAlgn="base">
              <a:lnSpc>
                <a:spcPct val="100000"/>
              </a:lnSpc>
              <a:buNone/>
            </a:pPr>
            <a:r>
              <a:rPr lang="en-US" sz="2400" b="1">
                <a:solidFill>
                  <a:srgbClr val="00AA7F"/>
                </a:solidFill>
                <a:latin typeface="Roboto"/>
                <a:ea typeface="Roboto"/>
                <a:cs typeface="Roboto Light"/>
              </a:rPr>
              <a:t>Erin Veitch</a:t>
            </a:r>
          </a:p>
          <a:p>
            <a:pPr marL="9525" indent="0" defTabSz="914400" fontAlgn="base">
              <a:lnSpc>
                <a:spcPct val="100000"/>
              </a:lnSpc>
              <a:spcBef>
                <a:spcPts val="0"/>
              </a:spcBef>
              <a:buNone/>
              <a:defRPr/>
            </a:pPr>
            <a:r>
              <a:rPr lang="en-US" b="1">
                <a:solidFill>
                  <a:prstClr val="black"/>
                </a:solidFill>
                <a:latin typeface="Roboto"/>
                <a:ea typeface="Roboto"/>
              </a:rPr>
              <a:t>Senior Business Analyst</a:t>
            </a:r>
          </a:p>
          <a:p>
            <a:pPr marL="9525" indent="0" fontAlgn="base">
              <a:lnSpc>
                <a:spcPct val="120000"/>
              </a:lnSpc>
              <a:buNone/>
            </a:pPr>
            <a:endParaRPr lang="en-US" sz="100" b="1">
              <a:latin typeface="Roboto" panose="02000000000000000000" pitchFamily="2" charset="0"/>
              <a:ea typeface="Roboto" panose="02000000000000000000" pitchFamily="2" charset="0"/>
              <a:cs typeface="Roboto Light" panose="02000000000000000000" pitchFamily="2" charset="0"/>
            </a:endParaRPr>
          </a:p>
          <a:p>
            <a:pPr marL="0" indent="0">
              <a:lnSpc>
                <a:spcPct val="120000"/>
              </a:lnSpc>
              <a:spcAft>
                <a:spcPts val="655"/>
              </a:spcAft>
              <a:buNone/>
            </a:pPr>
            <a:r>
              <a:rPr lang="en-AU">
                <a:solidFill>
                  <a:srgbClr val="000000"/>
                </a:solidFill>
                <a:highlight>
                  <a:srgbClr val="FFFFFF"/>
                </a:highlight>
                <a:latin typeface="Roboto"/>
                <a:ea typeface="Roboto"/>
                <a:cs typeface="Roboto Light"/>
              </a:rPr>
              <a:t>Erin</a:t>
            </a:r>
            <a:r>
              <a:rPr lang="en-AU">
                <a:solidFill>
                  <a:srgbClr val="000000"/>
                </a:solidFill>
                <a:effectLst/>
                <a:highlight>
                  <a:srgbClr val="FFFFFF"/>
                </a:highlight>
                <a:latin typeface="Roboto"/>
                <a:ea typeface="Roboto"/>
                <a:cs typeface="Roboto Light"/>
              </a:rPr>
              <a:t> is a Senior Consultant at intelia</a:t>
            </a:r>
            <a:r>
              <a:rPr lang="en-AU">
                <a:solidFill>
                  <a:srgbClr val="000000"/>
                </a:solidFill>
                <a:highlight>
                  <a:srgbClr val="FFFFFF"/>
                </a:highlight>
                <a:latin typeface="Roboto"/>
                <a:ea typeface="Roboto"/>
                <a:cs typeface="Roboto Light"/>
              </a:rPr>
              <a:t>, an experienced Business Analyst with a passion for technology and a keen interest in AI/ML. Erin strives to be at the forefront of leading change through the evolution of robotic process automation in the workplace. Erin's strengths lie in designing people-centred business solutions, facilitation and communication. Erin has know-how in Data Analysis, Data Modelling, Design, Development and Implementation of Data Warehouse and Data Migration in the Banking, Insurance, Telecom and Retail Domains.</a:t>
            </a:r>
          </a:p>
          <a:p>
            <a:pPr marL="0" indent="0">
              <a:lnSpc>
                <a:spcPct val="120000"/>
              </a:lnSpc>
              <a:spcAft>
                <a:spcPts val="655"/>
              </a:spcAft>
              <a:buNone/>
            </a:pPr>
            <a:endParaRPr lang="en-AU">
              <a:effectLst/>
              <a:latin typeface="Roboto" panose="02000000000000000000" pitchFamily="2" charset="0"/>
              <a:ea typeface="Roboto" panose="02000000000000000000" pitchFamily="2" charset="0"/>
              <a:cs typeface="Roboto Light" panose="02000000000000000000" pitchFamily="2" charset="0"/>
            </a:endParaRPr>
          </a:p>
        </p:txBody>
      </p:sp>
      <p:pic>
        <p:nvPicPr>
          <p:cNvPr id="4" name="Picture 3">
            <a:extLst>
              <a:ext uri="{FF2B5EF4-FFF2-40B4-BE49-F238E27FC236}">
                <a16:creationId xmlns:a16="http://schemas.microsoft.com/office/drawing/2014/main" id="{85083E45-EB69-3F60-2EC2-7C971EAF26B3}"/>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1951" r="1951"/>
          <a:stretch/>
        </p:blipFill>
        <p:spPr>
          <a:xfrm>
            <a:off x="7707633" y="1713913"/>
            <a:ext cx="1150711" cy="1193179"/>
          </a:xfrm>
          <a:prstGeom prst="flowChartConnector">
            <a:avLst/>
          </a:prstGeom>
        </p:spPr>
      </p:pic>
      <p:sp>
        <p:nvSpPr>
          <p:cNvPr id="2" name="TextBox 11">
            <a:extLst>
              <a:ext uri="{FF2B5EF4-FFF2-40B4-BE49-F238E27FC236}">
                <a16:creationId xmlns:a16="http://schemas.microsoft.com/office/drawing/2014/main" id="{AC2AB8BF-3E39-2046-F9FD-3B03B6EFCC7F}"/>
              </a:ext>
            </a:extLst>
          </p:cNvPr>
          <p:cNvSpPr txBox="1"/>
          <p:nvPr/>
        </p:nvSpPr>
        <p:spPr>
          <a:xfrm>
            <a:off x="495751" y="2120934"/>
            <a:ext cx="5001857" cy="352224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525" marR="0" lvl="0" indent="0" algn="l" defTabSz="914400" rtl="0" eaLnBrk="1" fontAlgn="base" latinLnBrk="0" hangingPunct="1">
              <a:spcBef>
                <a:spcPts val="0"/>
              </a:spcBef>
              <a:spcAft>
                <a:spcPts val="0"/>
              </a:spcAft>
              <a:buClrTx/>
              <a:buSzTx/>
              <a:buFontTx/>
              <a:buNone/>
              <a:tabLst/>
              <a:defRPr/>
            </a:pPr>
            <a:r>
              <a:rPr lang="en-US" sz="2400" b="1">
                <a:solidFill>
                  <a:srgbClr val="00AA7F"/>
                </a:solidFill>
                <a:latin typeface="Roboto"/>
                <a:ea typeface="Roboto"/>
                <a:cs typeface="Roboto Light"/>
              </a:rPr>
              <a:t>Aungshu Barman</a:t>
            </a:r>
          </a:p>
          <a:p>
            <a:pPr marL="9525" marR="0" lvl="0" indent="0" algn="l" defTabSz="914400" rtl="0" eaLnBrk="1" fontAlgn="base" latinLnBrk="0" hangingPunct="1">
              <a:spcBef>
                <a:spcPts val="0"/>
              </a:spcBef>
              <a:spcAft>
                <a:spcPts val="0"/>
              </a:spcAft>
              <a:buClrTx/>
              <a:buSzTx/>
              <a:buFontTx/>
              <a:buNone/>
              <a:tabLst/>
              <a:defRPr/>
            </a:pPr>
            <a:r>
              <a:rPr lang="en-US" sz="1400" b="1">
                <a:solidFill>
                  <a:prstClr val="black"/>
                </a:solidFill>
                <a:latin typeface="Roboto"/>
                <a:ea typeface="Roboto"/>
                <a:cs typeface="Roboto Light"/>
              </a:rPr>
              <a:t>Senior Data Engineer</a:t>
            </a:r>
            <a:endParaRPr kumimoji="0" lang="en-US" sz="1400" b="1" i="0" u="none" strike="noStrike" kern="1200" cap="none" spc="0" normalizeH="0" baseline="0" noProof="0">
              <a:ln>
                <a:noFill/>
              </a:ln>
              <a:solidFill>
                <a:prstClr val="black"/>
              </a:solidFill>
              <a:effectLst/>
              <a:uLnTx/>
              <a:uFillTx/>
              <a:latin typeface="Roboto"/>
              <a:ea typeface="Roboto"/>
              <a:cs typeface="Roboto Light"/>
            </a:endParaRPr>
          </a:p>
          <a:p>
            <a:pPr marL="9525" marR="0" lvl="0" indent="0" algn="l" defTabSz="914400" rtl="0" eaLnBrk="1" fontAlgn="base"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Roboto"/>
            </a:endParaRPr>
          </a:p>
          <a:p>
            <a:pPr marR="0" lvl="0" defTabSz="457200" fontAlgn="auto">
              <a:lnSpc>
                <a:spcPct val="120000"/>
              </a:lnSpc>
              <a:spcBef>
                <a:spcPts val="500"/>
              </a:spcBef>
              <a:spcAft>
                <a:spcPts val="655"/>
              </a:spcAft>
              <a:buClrTx/>
              <a:buSzTx/>
              <a:tabLst/>
              <a:defRPr/>
            </a:pPr>
            <a:r>
              <a:rPr lang="en-AU" sz="1400">
                <a:solidFill>
                  <a:srgbClr val="000000"/>
                </a:solidFill>
                <a:latin typeface="Roboto"/>
                <a:ea typeface="Roboto"/>
              </a:rPr>
              <a:t>Aungshu is a Senior Consultant at intelia. An experienced technology professional, Aungshu specialises in database engineering and management, data warehousing, data staging, ETL/ ELT, visualisation and performance tuning, across project delivery, BAU and support. An expert in developing end-to-end analytics solutions, Aungshu builds fault-tolerant data pipelines from heterogeneous sources and develops analytical reports/dashboards enabling effective decision-making. </a:t>
            </a:r>
          </a:p>
          <a:p>
            <a:pPr marR="0" lvl="0" defTabSz="457200" fontAlgn="auto">
              <a:lnSpc>
                <a:spcPct val="120000"/>
              </a:lnSpc>
              <a:spcBef>
                <a:spcPts val="500"/>
              </a:spcBef>
              <a:spcAft>
                <a:spcPts val="655"/>
              </a:spcAft>
              <a:buClrTx/>
              <a:buSzTx/>
              <a:tabLst/>
              <a:defRPr/>
            </a:pPr>
            <a:endParaRPr lang="en-AU" sz="1400">
              <a:solidFill>
                <a:srgbClr val="000000"/>
              </a:solidFill>
              <a:highlight>
                <a:srgbClr val="FFFFFF"/>
              </a:highlight>
              <a:latin typeface="Roboto"/>
              <a:ea typeface="Roboto"/>
            </a:endParaRPr>
          </a:p>
        </p:txBody>
      </p:sp>
      <p:pic>
        <p:nvPicPr>
          <p:cNvPr id="5" name="Picture 4">
            <a:extLst>
              <a:ext uri="{FF2B5EF4-FFF2-40B4-BE49-F238E27FC236}">
                <a16:creationId xmlns:a16="http://schemas.microsoft.com/office/drawing/2014/main" id="{FBCF25E5-5FED-24B2-6B30-B625D1D6042C}"/>
              </a:ext>
            </a:extLst>
          </p:cNvPr>
          <p:cNvPicPr>
            <a:picLocks/>
          </p:cNvPicPr>
          <p:nvPr/>
        </p:nvPicPr>
        <p:blipFill rotWithShape="1">
          <a:blip r:embed="rId6">
            <a:extLst>
              <a:ext uri="{28A0092B-C50C-407E-A947-70E740481C1C}">
                <a14:useLocalDpi xmlns:a14="http://schemas.microsoft.com/office/drawing/2010/main" val="0"/>
              </a:ext>
            </a:extLst>
          </a:blip>
          <a:srcRect t="62" b="62"/>
          <a:stretch/>
        </p:blipFill>
        <p:spPr>
          <a:xfrm>
            <a:off x="3364103" y="1666012"/>
            <a:ext cx="1152000" cy="1193179"/>
          </a:xfrm>
          <a:prstGeom prst="flowChartConnector">
            <a:avLst/>
          </a:prstGeom>
        </p:spPr>
      </p:pic>
    </p:spTree>
    <p:extLst>
      <p:ext uri="{BB962C8B-B14F-4D97-AF65-F5344CB8AC3E}">
        <p14:creationId xmlns:p14="http://schemas.microsoft.com/office/powerpoint/2010/main" val="241318602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DE9D456B-7E93-A811-943E-64AEB5F46C0E}"/>
              </a:ext>
            </a:extLst>
          </p:cNvPr>
          <p:cNvSpPr txBox="1"/>
          <p:nvPr/>
        </p:nvSpPr>
        <p:spPr>
          <a:xfrm>
            <a:off x="833939" y="775921"/>
            <a:ext cx="7842922" cy="1165478"/>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vert="horz" wrap="square" lIns="64275" tIns="32125" rIns="64275" bIns="32125" rtlCol="0" anchor="t" anchorCtr="0">
            <a:spAutoFit/>
          </a:bodyPr>
          <a:lstStyle>
            <a:defPPr>
              <a:defRPr lang="en-US"/>
            </a:defPPr>
            <a:lvl1pPr lvl="0" indent="0">
              <a:lnSpc>
                <a:spcPct val="90000"/>
              </a:lnSpc>
              <a:spcBef>
                <a:spcPts val="0"/>
              </a:spcBef>
              <a:spcAft>
                <a:spcPts val="0"/>
              </a:spcAft>
              <a:buClr>
                <a:srgbClr val="0F2B3F"/>
              </a:buClr>
              <a:buSzPts val="3973"/>
              <a:buFont typeface="Roboto"/>
              <a:buNone/>
              <a:defRPr sz="3973" b="1">
                <a:solidFill>
                  <a:srgbClr val="0F2B3F"/>
                </a:solidFill>
                <a:latin typeface="Roboto"/>
                <a:ea typeface="Roboto"/>
                <a:cs typeface="Roboto"/>
              </a:defRPr>
            </a:lvl1pPr>
          </a:lstStyle>
          <a:p>
            <a:r>
              <a:rPr lang="en-US" sz="3950"/>
              <a:t>Energy Clients</a:t>
            </a:r>
            <a:endParaRPr lang="en-US"/>
          </a:p>
          <a:p>
            <a:endParaRPr lang="en-AU"/>
          </a:p>
        </p:txBody>
      </p:sp>
      <p:pic>
        <p:nvPicPr>
          <p:cNvPr id="4" name="Graphic 3">
            <a:extLst>
              <a:ext uri="{FF2B5EF4-FFF2-40B4-BE49-F238E27FC236}">
                <a16:creationId xmlns:a16="http://schemas.microsoft.com/office/drawing/2014/main" id="{30AEA0D7-0B4E-865A-DD45-CA210396FA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581" y="2224305"/>
            <a:ext cx="2986710" cy="988250"/>
          </a:xfrm>
          <a:prstGeom prst="rect">
            <a:avLst/>
          </a:prstGeom>
        </p:spPr>
      </p:pic>
      <p:pic>
        <p:nvPicPr>
          <p:cNvPr id="6" name="Picture 5">
            <a:extLst>
              <a:ext uri="{FF2B5EF4-FFF2-40B4-BE49-F238E27FC236}">
                <a16:creationId xmlns:a16="http://schemas.microsoft.com/office/drawing/2014/main" id="{83A8F43D-BB6D-CE75-4981-A2F9338778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92845" y="1690354"/>
            <a:ext cx="2838580" cy="1913218"/>
          </a:xfrm>
          <a:prstGeom prst="rect">
            <a:avLst/>
          </a:prstGeom>
        </p:spPr>
      </p:pic>
      <p:pic>
        <p:nvPicPr>
          <p:cNvPr id="13" name="Picture 12">
            <a:extLst>
              <a:ext uri="{FF2B5EF4-FFF2-40B4-BE49-F238E27FC236}">
                <a16:creationId xmlns:a16="http://schemas.microsoft.com/office/drawing/2014/main" id="{53C2A23E-0646-9581-4B74-3B2483B8D14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039103" y="2467347"/>
            <a:ext cx="3341397" cy="610119"/>
          </a:xfrm>
          <a:prstGeom prst="rect">
            <a:avLst/>
          </a:prstGeom>
        </p:spPr>
      </p:pic>
      <p:pic>
        <p:nvPicPr>
          <p:cNvPr id="1026" name="Picture 2" descr="Sumo - Electricity, Gas &amp; Internet Provider">
            <a:extLst>
              <a:ext uri="{FF2B5EF4-FFF2-40B4-BE49-F238E27FC236}">
                <a16:creationId xmlns:a16="http://schemas.microsoft.com/office/drawing/2014/main" id="{F07D677B-A4E8-DB6C-DC65-156CDB1FDC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23845" y="3893214"/>
            <a:ext cx="3134139" cy="1645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sgrid | WORK180 Endorsed Employer">
            <a:extLst>
              <a:ext uri="{FF2B5EF4-FFF2-40B4-BE49-F238E27FC236}">
                <a16:creationId xmlns:a16="http://schemas.microsoft.com/office/drawing/2014/main" id="{5E13C4CF-229E-DA89-8A39-EDACA3974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8079" y="4375505"/>
            <a:ext cx="2883988" cy="79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950582"/>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4"/>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grpSp>
        <p:nvGrpSpPr>
          <p:cNvPr id="724" name="Google Shape;724;p11"/>
          <p:cNvGrpSpPr/>
          <p:nvPr/>
        </p:nvGrpSpPr>
        <p:grpSpPr>
          <a:xfrm>
            <a:off x="2972843" y="5511474"/>
            <a:ext cx="4753450" cy="1270574"/>
            <a:chOff x="91266" y="8196071"/>
            <a:chExt cx="2498725" cy="2218184"/>
          </a:xfrm>
        </p:grpSpPr>
        <p:sp>
          <p:nvSpPr>
            <p:cNvPr id="725" name="Google Shape;725;p11"/>
            <p:cNvSpPr txBox="1"/>
            <p:nvPr/>
          </p:nvSpPr>
          <p:spPr>
            <a:xfrm>
              <a:off x="638595" y="9836983"/>
              <a:ext cx="1362513" cy="291048"/>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212121"/>
                </a:buClr>
                <a:buSzPts val="1000"/>
                <a:buFont typeface="Roboto"/>
                <a:buNone/>
              </a:pPr>
              <a:r>
                <a:rPr lang="en-AU" sz="1000" b="0" i="0" u="none" strike="noStrike" cap="none">
                  <a:solidFill>
                    <a:srgbClr val="212121"/>
                  </a:solidFill>
                  <a:latin typeface="Roboto"/>
                  <a:ea typeface="Roboto"/>
                  <a:cs typeface="Roboto"/>
                  <a:sym typeface="Roboto"/>
                </a:rPr>
                <a:t>- Tim Hewitt, Head of Data Services</a:t>
              </a:r>
              <a:endParaRPr sz="1000" b="0" i="0" u="none" strike="noStrike" cap="none">
                <a:solidFill>
                  <a:srgbClr val="000000"/>
                </a:solidFill>
                <a:latin typeface="Roboto"/>
                <a:ea typeface="Roboto"/>
                <a:cs typeface="Roboto"/>
                <a:sym typeface="Roboto"/>
              </a:endParaRPr>
            </a:p>
          </p:txBody>
        </p:sp>
        <p:sp>
          <p:nvSpPr>
            <p:cNvPr id="726" name="Google Shape;726;p11"/>
            <p:cNvSpPr/>
            <p:nvPr/>
          </p:nvSpPr>
          <p:spPr>
            <a:xfrm>
              <a:off x="91266" y="8196071"/>
              <a:ext cx="2498725" cy="2218184"/>
            </a:xfrm>
            <a:prstGeom prst="rect">
              <a:avLst/>
            </a:prstGeom>
            <a:noFill/>
            <a:ln w="12700" cap="flat" cmpd="sng">
              <a:solidFill>
                <a:srgbClr val="0E2A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 name="Google Shape;727;p11"/>
            <p:cNvSpPr txBox="1"/>
            <p:nvPr/>
          </p:nvSpPr>
          <p:spPr>
            <a:xfrm>
              <a:off x="226466" y="8549415"/>
              <a:ext cx="2228324" cy="1212896"/>
            </a:xfrm>
            <a:prstGeom prst="rect">
              <a:avLst/>
            </a:prstGeom>
            <a:noFill/>
            <a:ln>
              <a:noFill/>
            </a:ln>
          </p:spPr>
          <p:txBody>
            <a:bodyPr spcFirstLastPara="1" wrap="square" lIns="0" tIns="12700" rIns="0" bIns="0" anchor="t" anchorCtr="0">
              <a:spAutoFit/>
            </a:bodyPr>
            <a:lstStyle/>
            <a:p>
              <a:pPr marL="12700" marR="5080" lvl="0" indent="0" algn="ctr" rtl="0">
                <a:lnSpc>
                  <a:spcPct val="132100"/>
                </a:lnSpc>
                <a:spcBef>
                  <a:spcPts val="0"/>
                </a:spcBef>
                <a:spcAft>
                  <a:spcPts val="0"/>
                </a:spcAft>
                <a:buClr>
                  <a:srgbClr val="212121"/>
                </a:buClr>
                <a:buSzPts val="1000"/>
                <a:buFont typeface="Roboto"/>
                <a:buNone/>
              </a:pPr>
              <a:r>
                <a:rPr lang="en-AU" sz="1000" b="0" i="0" u="none" strike="noStrike" cap="none">
                  <a:solidFill>
                    <a:srgbClr val="212121"/>
                  </a:solidFill>
                  <a:latin typeface="Roboto"/>
                  <a:ea typeface="Roboto"/>
                  <a:cs typeface="Roboto"/>
                  <a:sym typeface="Roboto"/>
                </a:rPr>
                <a:t>“intelia’s team were fantastic, details like a breakdown of your funding while others, like your trustees, will be more interested in the challenges you encountered and the lessons you learned from them."</a:t>
              </a:r>
              <a:endParaRPr sz="1000" b="0" i="0" u="none" strike="noStrike" cap="none">
                <a:solidFill>
                  <a:srgbClr val="000000"/>
                </a:solidFill>
                <a:latin typeface="Roboto"/>
                <a:ea typeface="Roboto"/>
                <a:cs typeface="Roboto"/>
                <a:sym typeface="Roboto"/>
              </a:endParaRPr>
            </a:p>
          </p:txBody>
        </p:sp>
      </p:grpSp>
      <p:cxnSp>
        <p:nvCxnSpPr>
          <p:cNvPr id="728" name="Google Shape;728;p11"/>
          <p:cNvCxnSpPr/>
          <p:nvPr/>
        </p:nvCxnSpPr>
        <p:spPr>
          <a:xfrm>
            <a:off x="7726294" y="1611330"/>
            <a:ext cx="0" cy="3738219"/>
          </a:xfrm>
          <a:prstGeom prst="straightConnector1">
            <a:avLst/>
          </a:prstGeom>
          <a:noFill/>
          <a:ln w="9525" cap="flat" cmpd="sng">
            <a:solidFill>
              <a:srgbClr val="0E2A3F"/>
            </a:solidFill>
            <a:prstDash val="solid"/>
            <a:miter lim="800000"/>
            <a:headEnd type="none" w="sm" len="sm"/>
            <a:tailEnd type="none" w="sm" len="sm"/>
          </a:ln>
        </p:spPr>
      </p:cxnSp>
      <p:sp>
        <p:nvSpPr>
          <p:cNvPr id="729" name="Google Shape;729;p11"/>
          <p:cNvSpPr txBox="1"/>
          <p:nvPr/>
        </p:nvSpPr>
        <p:spPr>
          <a:xfrm>
            <a:off x="316834" y="552282"/>
            <a:ext cx="6661996" cy="87459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FFFFFF"/>
              </a:buClr>
              <a:buSzPts val="2800"/>
              <a:buFont typeface="Roboto"/>
              <a:buNone/>
            </a:pPr>
            <a:r>
              <a:rPr lang="en-AU" sz="2800" b="1" i="0" u="none" strike="noStrike" cap="none">
                <a:solidFill>
                  <a:srgbClr val="FFFFFF"/>
                </a:solidFill>
                <a:latin typeface="Roboto"/>
                <a:ea typeface="Roboto"/>
                <a:cs typeface="Roboto"/>
                <a:sym typeface="Roboto"/>
              </a:rPr>
              <a:t>Case Study – API Led Transformation</a:t>
            </a:r>
            <a:br>
              <a:rPr lang="en-AU" sz="2800" b="0" i="0" u="none" strike="noStrike" cap="none">
                <a:solidFill>
                  <a:srgbClr val="FFFFFF"/>
                </a:solidFill>
                <a:latin typeface="Roboto"/>
                <a:ea typeface="Roboto"/>
                <a:cs typeface="Roboto"/>
                <a:sym typeface="Roboto"/>
              </a:rPr>
            </a:br>
            <a:endParaRPr sz="2800" b="1" i="0" u="none" strike="noStrike" cap="none">
              <a:solidFill>
                <a:srgbClr val="FFFFFF"/>
              </a:solidFill>
              <a:latin typeface="Roboto"/>
              <a:ea typeface="Roboto"/>
              <a:cs typeface="Roboto"/>
              <a:sym typeface="Roboto"/>
            </a:endParaRPr>
          </a:p>
        </p:txBody>
      </p:sp>
      <p:pic>
        <p:nvPicPr>
          <p:cNvPr id="730" name="Google Shape;730;p11"/>
          <p:cNvPicPr preferRelativeResize="0"/>
          <p:nvPr/>
        </p:nvPicPr>
        <p:blipFill rotWithShape="1">
          <a:blip r:embed="rId3">
            <a:alphaModFix/>
          </a:blip>
          <a:srcRect/>
          <a:stretch/>
        </p:blipFill>
        <p:spPr>
          <a:xfrm>
            <a:off x="273542" y="156801"/>
            <a:ext cx="1368092" cy="361961"/>
          </a:xfrm>
          <a:prstGeom prst="rect">
            <a:avLst/>
          </a:prstGeom>
          <a:noFill/>
          <a:ln>
            <a:noFill/>
          </a:ln>
        </p:spPr>
      </p:pic>
      <p:pic>
        <p:nvPicPr>
          <p:cNvPr id="731" name="Google Shape;731;p11" descr="A group of colorful symbols&#10;&#10;Description automatically generated with medium confidence"/>
          <p:cNvPicPr preferRelativeResize="0"/>
          <p:nvPr/>
        </p:nvPicPr>
        <p:blipFill rotWithShape="1">
          <a:blip r:embed="rId4">
            <a:alphaModFix/>
          </a:blip>
          <a:srcRect/>
          <a:stretch/>
        </p:blipFill>
        <p:spPr>
          <a:xfrm>
            <a:off x="9663341" y="70998"/>
            <a:ext cx="1394557" cy="563411"/>
          </a:xfrm>
          <a:prstGeom prst="rect">
            <a:avLst/>
          </a:prstGeom>
          <a:noFill/>
          <a:ln>
            <a:noFill/>
          </a:ln>
        </p:spPr>
      </p:pic>
      <p:sp>
        <p:nvSpPr>
          <p:cNvPr id="732" name="Google Shape;732;p11"/>
          <p:cNvSpPr txBox="1"/>
          <p:nvPr/>
        </p:nvSpPr>
        <p:spPr>
          <a:xfrm>
            <a:off x="10860567" y="249594"/>
            <a:ext cx="1331433" cy="197233"/>
          </a:xfrm>
          <a:prstGeom prst="rect">
            <a:avLst/>
          </a:prstGeom>
          <a:noFill/>
          <a:ln>
            <a:noFill/>
          </a:ln>
        </p:spPr>
        <p:txBody>
          <a:bodyPr spcFirstLastPara="1" wrap="square" lIns="0" tIns="12700" rIns="0" bIns="0" anchor="t" anchorCtr="0">
            <a:spAutoFit/>
          </a:bodyPr>
          <a:lstStyle/>
          <a:p>
            <a:pPr marL="12700" marR="5080" lvl="0" indent="0" algn="ctr" rtl="0">
              <a:lnSpc>
                <a:spcPct val="132100"/>
              </a:lnSpc>
              <a:spcBef>
                <a:spcPts val="0"/>
              </a:spcBef>
              <a:spcAft>
                <a:spcPts val="0"/>
              </a:spcAft>
              <a:buClr>
                <a:srgbClr val="FFFFFF"/>
              </a:buClr>
              <a:buSzPts val="1000"/>
              <a:buFont typeface="Roboto"/>
              <a:buNone/>
            </a:pPr>
            <a:r>
              <a:rPr lang="en-AU" sz="1000" b="0" i="0" u="none" strike="noStrike" cap="none">
                <a:solidFill>
                  <a:srgbClr val="FFFFFF"/>
                </a:solidFill>
                <a:latin typeface="Roboto"/>
                <a:ea typeface="Roboto"/>
                <a:cs typeface="Roboto"/>
                <a:sym typeface="Roboto"/>
              </a:rPr>
              <a:t>www.intelia.ai</a:t>
            </a:r>
            <a:endParaRPr sz="1000" b="0" i="0" u="none" strike="noStrike" cap="none">
              <a:solidFill>
                <a:srgbClr val="FFFFFF"/>
              </a:solidFill>
              <a:latin typeface="Roboto"/>
              <a:ea typeface="Roboto"/>
              <a:cs typeface="Roboto"/>
              <a:sym typeface="Roboto"/>
            </a:endParaRPr>
          </a:p>
        </p:txBody>
      </p:sp>
      <p:cxnSp>
        <p:nvCxnSpPr>
          <p:cNvPr id="733" name="Google Shape;733;p11"/>
          <p:cNvCxnSpPr/>
          <p:nvPr/>
        </p:nvCxnSpPr>
        <p:spPr>
          <a:xfrm>
            <a:off x="2994406" y="2129318"/>
            <a:ext cx="0" cy="3114274"/>
          </a:xfrm>
          <a:prstGeom prst="straightConnector1">
            <a:avLst/>
          </a:prstGeom>
          <a:noFill/>
          <a:ln w="9525" cap="flat" cmpd="sng">
            <a:solidFill>
              <a:srgbClr val="0E2A3F"/>
            </a:solidFill>
            <a:prstDash val="solid"/>
            <a:miter lim="800000"/>
            <a:headEnd type="none" w="sm" len="sm"/>
            <a:tailEnd type="none" w="sm" len="sm"/>
          </a:ln>
        </p:spPr>
      </p:cxnSp>
      <p:sp>
        <p:nvSpPr>
          <p:cNvPr id="734" name="Google Shape;734;p11"/>
          <p:cNvSpPr/>
          <p:nvPr/>
        </p:nvSpPr>
        <p:spPr>
          <a:xfrm>
            <a:off x="7424956" y="1588697"/>
            <a:ext cx="574768" cy="517988"/>
          </a:xfrm>
          <a:prstGeom prst="ellipse">
            <a:avLst/>
          </a:prstGeom>
          <a:solidFill>
            <a:srgbClr val="212B40"/>
          </a:solid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735" name="Google Shape;735;p11"/>
          <p:cNvSpPr/>
          <p:nvPr/>
        </p:nvSpPr>
        <p:spPr>
          <a:xfrm>
            <a:off x="0" y="3989522"/>
            <a:ext cx="2616199" cy="2792525"/>
          </a:xfrm>
          <a:custGeom>
            <a:avLst/>
            <a:gdLst/>
            <a:ahLst/>
            <a:cxnLst/>
            <a:rect l="l" t="t" r="r" b="b"/>
            <a:pathLst>
              <a:path w="2695575" h="3548379" extrusionOk="0">
                <a:moveTo>
                  <a:pt x="2424390" y="3547959"/>
                </a:moveTo>
                <a:lnTo>
                  <a:pt x="0" y="3547959"/>
                </a:lnTo>
                <a:lnTo>
                  <a:pt x="0" y="0"/>
                </a:lnTo>
                <a:lnTo>
                  <a:pt x="2424385" y="0"/>
                </a:lnTo>
                <a:lnTo>
                  <a:pt x="2472939" y="4371"/>
                </a:lnTo>
                <a:lnTo>
                  <a:pt x="2518675" y="16970"/>
                </a:lnTo>
                <a:lnTo>
                  <a:pt x="2560820" y="37023"/>
                </a:lnTo>
                <a:lnTo>
                  <a:pt x="2598602" y="63759"/>
                </a:lnTo>
                <a:lnTo>
                  <a:pt x="2631247" y="96404"/>
                </a:lnTo>
                <a:lnTo>
                  <a:pt x="2657982" y="134185"/>
                </a:lnTo>
                <a:lnTo>
                  <a:pt x="2678036" y="176330"/>
                </a:lnTo>
                <a:lnTo>
                  <a:pt x="2690635" y="222066"/>
                </a:lnTo>
                <a:lnTo>
                  <a:pt x="2695006" y="270620"/>
                </a:lnTo>
                <a:lnTo>
                  <a:pt x="2695006" y="3277339"/>
                </a:lnTo>
                <a:lnTo>
                  <a:pt x="2690635" y="3325892"/>
                </a:lnTo>
                <a:lnTo>
                  <a:pt x="2678036" y="3371628"/>
                </a:lnTo>
                <a:lnTo>
                  <a:pt x="2657982" y="3413774"/>
                </a:lnTo>
                <a:lnTo>
                  <a:pt x="2631247" y="3451555"/>
                </a:lnTo>
                <a:lnTo>
                  <a:pt x="2598602" y="3484200"/>
                </a:lnTo>
                <a:lnTo>
                  <a:pt x="2560820" y="3510935"/>
                </a:lnTo>
                <a:lnTo>
                  <a:pt x="2518675" y="3530989"/>
                </a:lnTo>
                <a:lnTo>
                  <a:pt x="2472939" y="3543588"/>
                </a:lnTo>
                <a:lnTo>
                  <a:pt x="2424390" y="3547959"/>
                </a:lnTo>
                <a:close/>
              </a:path>
            </a:pathLst>
          </a:custGeom>
          <a:solidFill>
            <a:srgbClr val="00AA7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 name="Google Shape;736;p11"/>
          <p:cNvSpPr txBox="1"/>
          <p:nvPr/>
        </p:nvSpPr>
        <p:spPr>
          <a:xfrm>
            <a:off x="3374485" y="1891093"/>
            <a:ext cx="3869984" cy="1835118"/>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Over the past year, there were many notable power system and market events that required large amounts of contingency Frequency Control Ancillary Services (FCAS) or energy-only responses. A large energy market company needed to analyse these data to draw insights on how the VPPs are interacting with the power system. VPPs need to integrate with the client’s system using VPP Demonstrations APIs and send required large volume of data real-time for analysis.</a:t>
            </a:r>
            <a:endParaRPr sz="1000" b="0" i="0" u="none" strike="noStrike" cap="none">
              <a:solidFill>
                <a:srgbClr val="212B40"/>
              </a:solidFill>
              <a:latin typeface="Roboto"/>
              <a:ea typeface="Roboto"/>
              <a:cs typeface="Roboto"/>
              <a:sym typeface="Roboto"/>
            </a:endParaRPr>
          </a:p>
          <a:p>
            <a:pPr marL="0" marR="0" lvl="0" indent="0" algn="l" rtl="0">
              <a:lnSpc>
                <a:spcPct val="100000"/>
              </a:lnSpc>
              <a:spcBef>
                <a:spcPts val="0"/>
              </a:spcBef>
              <a:spcAft>
                <a:spcPts val="0"/>
              </a:spcAft>
              <a:buClr>
                <a:srgbClr val="212B40"/>
              </a:buClr>
              <a:buSzPts val="1000"/>
              <a:buFont typeface="Roboto"/>
              <a:buNone/>
            </a:pPr>
            <a:endParaRPr sz="1000" b="0" i="0" u="none" strike="noStrike" cap="none">
              <a:solidFill>
                <a:srgbClr val="212B40"/>
              </a:solidFill>
              <a:latin typeface="Roboto"/>
              <a:ea typeface="Roboto"/>
              <a:cs typeface="Roboto"/>
              <a:sym typeface="Roboto"/>
            </a:endParaRPr>
          </a:p>
        </p:txBody>
      </p:sp>
      <p:sp>
        <p:nvSpPr>
          <p:cNvPr id="737" name="Google Shape;737;p11"/>
          <p:cNvSpPr txBox="1"/>
          <p:nvPr/>
        </p:nvSpPr>
        <p:spPr>
          <a:xfrm>
            <a:off x="3374485" y="3782349"/>
            <a:ext cx="3849557" cy="124393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intelia worked with the client to formalise, design and develop these API specifications into a scalable, cloud-based platform. This involved standing up a scrum team made up of a scrum master, three integration engineers and two automation testers supported by a solution architect. </a:t>
            </a:r>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212B40"/>
              </a:solidFill>
              <a:latin typeface="Roboto"/>
              <a:ea typeface="Roboto"/>
              <a:cs typeface="Roboto"/>
              <a:sym typeface="Roboto"/>
            </a:endParaRPr>
          </a:p>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This team would be the first to deliver a solution into production using an Agile approach for this client.</a:t>
            </a:r>
            <a:endParaRPr/>
          </a:p>
        </p:txBody>
      </p:sp>
      <p:sp>
        <p:nvSpPr>
          <p:cNvPr id="738" name="Google Shape;738;p11"/>
          <p:cNvSpPr txBox="1"/>
          <p:nvPr/>
        </p:nvSpPr>
        <p:spPr>
          <a:xfrm>
            <a:off x="252559" y="4158877"/>
            <a:ext cx="2116944" cy="200311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FFFFFF"/>
              </a:buClr>
              <a:buSzPts val="1500"/>
              <a:buFont typeface="Roboto"/>
              <a:buNone/>
            </a:pPr>
            <a:r>
              <a:rPr lang="en-AU" sz="1500" b="1" i="0" u="none" strike="noStrike" cap="none">
                <a:solidFill>
                  <a:srgbClr val="FFFFFF"/>
                </a:solidFill>
                <a:latin typeface="Roboto"/>
                <a:ea typeface="Roboto"/>
                <a:cs typeface="Roboto"/>
                <a:sym typeface="Roboto"/>
              </a:rPr>
              <a:t>Australian Energy Market Operator (AEMO)</a:t>
            </a:r>
            <a:endParaRPr/>
          </a:p>
          <a:p>
            <a:pPr marL="12700" marR="0" lvl="0" indent="0" algn="l" rtl="0">
              <a:lnSpc>
                <a:spcPct val="100000"/>
              </a:lnSpc>
              <a:spcBef>
                <a:spcPts val="100"/>
              </a:spcBef>
              <a:spcAft>
                <a:spcPts val="0"/>
              </a:spcAft>
              <a:buClr>
                <a:srgbClr val="000000"/>
              </a:buClr>
              <a:buSzPts val="1200"/>
              <a:buFont typeface="Roboto"/>
              <a:buNone/>
            </a:pPr>
            <a:r>
              <a:rPr lang="en-AU" sz="1200" b="0" i="0" u="none" strike="noStrike" cap="none">
                <a:solidFill>
                  <a:srgbClr val="000000"/>
                </a:solidFill>
                <a:latin typeface="Roboto"/>
                <a:ea typeface="Roboto"/>
                <a:cs typeface="Roboto"/>
                <a:sym typeface="Roboto"/>
              </a:rPr>
              <a:t> </a:t>
            </a:r>
            <a:endParaRPr/>
          </a:p>
          <a:p>
            <a:pPr marL="12700" marR="0" lvl="0" indent="0" algn="l" rtl="0">
              <a:lnSpc>
                <a:spcPct val="100000"/>
              </a:lnSpc>
              <a:spcBef>
                <a:spcPts val="100"/>
              </a:spcBef>
              <a:spcAft>
                <a:spcPts val="0"/>
              </a:spcAft>
              <a:buClr>
                <a:srgbClr val="FFFFFF"/>
              </a:buClr>
              <a:buSzPts val="1200"/>
              <a:buFont typeface="Roboto"/>
              <a:buNone/>
            </a:pPr>
            <a:r>
              <a:rPr lang="en-AU" sz="1200" b="0" i="0" u="none" strike="noStrike" cap="none">
                <a:solidFill>
                  <a:srgbClr val="FFFFFF"/>
                </a:solidFill>
                <a:latin typeface="Roboto"/>
                <a:ea typeface="Roboto"/>
                <a:cs typeface="Roboto"/>
                <a:sym typeface="Roboto"/>
              </a:rPr>
              <a:t>AEMO, manages electricity and gas systems and markets </a:t>
            </a:r>
            <a:endParaRPr/>
          </a:p>
          <a:p>
            <a:pPr marL="12700" marR="0" lvl="0" indent="0" algn="l" rtl="0">
              <a:lnSpc>
                <a:spcPct val="100000"/>
              </a:lnSpc>
              <a:spcBef>
                <a:spcPts val="100"/>
              </a:spcBef>
              <a:spcAft>
                <a:spcPts val="0"/>
              </a:spcAft>
              <a:buClr>
                <a:srgbClr val="FFFFFF"/>
              </a:buClr>
              <a:buSzPts val="1200"/>
              <a:buFont typeface="Roboto"/>
              <a:buNone/>
            </a:pPr>
            <a:r>
              <a:rPr lang="en-AU" sz="1200" b="0" i="0" u="none" strike="noStrike" cap="none">
                <a:solidFill>
                  <a:srgbClr val="FFFFFF"/>
                </a:solidFill>
                <a:latin typeface="Roboto"/>
                <a:ea typeface="Roboto"/>
                <a:cs typeface="Roboto"/>
                <a:sym typeface="Roboto"/>
              </a:rPr>
              <a:t>across Australia, helping to ensure Australians have access to affordable, secure and reliable energy.</a:t>
            </a:r>
            <a:endParaRPr/>
          </a:p>
          <a:p>
            <a:pPr marL="12700" marR="0" lvl="0" indent="0" algn="l" rtl="0">
              <a:lnSpc>
                <a:spcPct val="100000"/>
              </a:lnSpc>
              <a:spcBef>
                <a:spcPts val="100"/>
              </a:spcBef>
              <a:spcAft>
                <a:spcPts val="0"/>
              </a:spcAft>
              <a:buClr>
                <a:schemeClr val="dk1"/>
              </a:buClr>
              <a:buSzPts val="1200"/>
              <a:buFont typeface="Calibri"/>
              <a:buNone/>
            </a:pPr>
            <a:endParaRPr sz="1200" b="0" i="0" u="none" strike="noStrike" cap="none">
              <a:solidFill>
                <a:srgbClr val="000000"/>
              </a:solidFill>
              <a:latin typeface="Roboto"/>
              <a:ea typeface="Roboto"/>
              <a:cs typeface="Roboto"/>
              <a:sym typeface="Roboto"/>
            </a:endParaRPr>
          </a:p>
        </p:txBody>
      </p:sp>
      <p:sp>
        <p:nvSpPr>
          <p:cNvPr id="739" name="Google Shape;739;p11"/>
          <p:cNvSpPr txBox="1"/>
          <p:nvPr/>
        </p:nvSpPr>
        <p:spPr>
          <a:xfrm>
            <a:off x="291189" y="1481058"/>
            <a:ext cx="2706690" cy="2269852"/>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Data Analytics</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Architecture &amp; security </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Engineering &amp; ingestion</a:t>
            </a:r>
            <a:endParaRPr/>
          </a:p>
          <a:p>
            <a:pPr marL="12700" marR="0" lvl="0" indent="0" algn="l" rtl="0">
              <a:lnSpc>
                <a:spcPct val="100000"/>
              </a:lnSpc>
              <a:spcBef>
                <a:spcPts val="100"/>
              </a:spcBef>
              <a:spcAft>
                <a:spcPts val="0"/>
              </a:spcAft>
              <a:buClr>
                <a:schemeClr val="dk1"/>
              </a:buClr>
              <a:buSzPts val="1200"/>
              <a:buFont typeface="Calibri"/>
              <a:buNone/>
            </a:pPr>
            <a:endParaRPr sz="1200">
              <a:solidFill>
                <a:srgbClr val="0E2A3F"/>
              </a:solidFill>
              <a:latin typeface="Roboto"/>
              <a:ea typeface="Roboto"/>
              <a:cs typeface="Roboto"/>
              <a:sym typeface="Roboto"/>
            </a:endParaRPr>
          </a:p>
          <a:p>
            <a:pPr marL="12700" marR="0" lvl="0" indent="0" algn="l" rtl="0">
              <a:lnSpc>
                <a:spcPct val="100000"/>
              </a:lnSpc>
              <a:spcBef>
                <a:spcPts val="10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Cloud </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Architecture &amp; design </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Cloud infrastructure implementation</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Infrastructure automation &amp; DevOps</a:t>
            </a:r>
            <a:endParaRPr/>
          </a:p>
          <a:p>
            <a:pPr marL="298450" marR="0" lvl="0" indent="-285750" algn="l" rtl="0">
              <a:lnSpc>
                <a:spcPct val="100000"/>
              </a:lnSpc>
              <a:spcBef>
                <a:spcPts val="100"/>
              </a:spcBef>
              <a:spcAft>
                <a:spcPts val="0"/>
              </a:spcAft>
              <a:buClr>
                <a:srgbClr val="00AA7F"/>
              </a:buClr>
              <a:buSzPts val="1200"/>
              <a:buFont typeface="Arial"/>
              <a:buChar char="•"/>
            </a:pPr>
            <a:r>
              <a:rPr lang="en-AU" sz="1200" b="0" i="0" u="none" strike="noStrike" cap="none">
                <a:solidFill>
                  <a:srgbClr val="0E2A3F"/>
                </a:solidFill>
                <a:latin typeface="Roboto"/>
                <a:ea typeface="Roboto"/>
                <a:cs typeface="Roboto"/>
                <a:sym typeface="Roboto"/>
              </a:rPr>
              <a:t>Cloud data store </a:t>
            </a:r>
            <a:endParaRPr/>
          </a:p>
        </p:txBody>
      </p:sp>
      <p:sp>
        <p:nvSpPr>
          <p:cNvPr id="740" name="Google Shape;740;p11"/>
          <p:cNvSpPr txBox="1"/>
          <p:nvPr/>
        </p:nvSpPr>
        <p:spPr>
          <a:xfrm>
            <a:off x="8098467" y="1965068"/>
            <a:ext cx="3899545" cy="1705595"/>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The client embarked on the establishment of a new application programming interface (API) management platform with the launch of the VPP Demonstrations. This required establishing patterns for the multi-cloud integration for the first time.</a:t>
            </a:r>
            <a:endParaRPr/>
          </a:p>
          <a:p>
            <a:pPr marL="0" marR="0" lvl="0" indent="0" algn="l" rtl="0">
              <a:lnSpc>
                <a:spcPct val="100000"/>
              </a:lnSpc>
              <a:spcBef>
                <a:spcPts val="0"/>
              </a:spcBef>
              <a:spcAft>
                <a:spcPts val="0"/>
              </a:spcAft>
              <a:buClr>
                <a:schemeClr val="dk1"/>
              </a:buClr>
              <a:buSzPts val="1000"/>
              <a:buFont typeface="Calibri"/>
              <a:buNone/>
            </a:pPr>
            <a:endParaRPr sz="1000" b="0" i="0" u="none" strike="noStrike" cap="none">
              <a:solidFill>
                <a:srgbClr val="212B40"/>
              </a:solidFill>
              <a:latin typeface="Roboto"/>
              <a:ea typeface="Roboto"/>
              <a:cs typeface="Roboto"/>
              <a:sym typeface="Roboto"/>
            </a:endParaRPr>
          </a:p>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intelia, a key development partner for this client has also developed its systems to receive operational data from VPPs that provides visibility of the distribution connected distributed energy resource (DER) to the business. This helps the client learn how to integrate VPPs into the market at scale, which then inform appropriate regulatory and operational changes</a:t>
            </a:r>
            <a:r>
              <a:rPr lang="en-AU" sz="1000" b="0" i="0" u="none" strike="noStrike" cap="none">
                <a:solidFill>
                  <a:srgbClr val="212B40"/>
                </a:solidFill>
                <a:latin typeface="Roboto Light"/>
                <a:ea typeface="Roboto Light"/>
                <a:cs typeface="Roboto Light"/>
                <a:sym typeface="Roboto Light"/>
              </a:rPr>
              <a:t>.</a:t>
            </a:r>
            <a:endParaRPr/>
          </a:p>
        </p:txBody>
      </p:sp>
      <p:sp>
        <p:nvSpPr>
          <p:cNvPr id="741" name="Google Shape;741;p11"/>
          <p:cNvSpPr/>
          <p:nvPr/>
        </p:nvSpPr>
        <p:spPr>
          <a:xfrm>
            <a:off x="5354487" y="1573917"/>
            <a:ext cx="391078" cy="261545"/>
          </a:xfrm>
          <a:custGeom>
            <a:avLst/>
            <a:gdLst/>
            <a:ahLst/>
            <a:cxnLst/>
            <a:rect l="l" t="t" r="r" b="b"/>
            <a:pathLst>
              <a:path w="264" h="176" extrusionOk="0">
                <a:moveTo>
                  <a:pt x="193" y="176"/>
                </a:moveTo>
                <a:cubicBezTo>
                  <a:pt x="188" y="176"/>
                  <a:pt x="184" y="172"/>
                  <a:pt x="184" y="167"/>
                </a:cubicBezTo>
                <a:cubicBezTo>
                  <a:pt x="184" y="162"/>
                  <a:pt x="188" y="159"/>
                  <a:pt x="193" y="159"/>
                </a:cubicBezTo>
                <a:cubicBezTo>
                  <a:pt x="211" y="158"/>
                  <a:pt x="211" y="158"/>
                  <a:pt x="211" y="158"/>
                </a:cubicBezTo>
                <a:cubicBezTo>
                  <a:pt x="211" y="158"/>
                  <a:pt x="212" y="158"/>
                  <a:pt x="212" y="158"/>
                </a:cubicBezTo>
                <a:cubicBezTo>
                  <a:pt x="212" y="158"/>
                  <a:pt x="212" y="158"/>
                  <a:pt x="212" y="158"/>
                </a:cubicBezTo>
                <a:cubicBezTo>
                  <a:pt x="231" y="158"/>
                  <a:pt x="246" y="142"/>
                  <a:pt x="246" y="123"/>
                </a:cubicBezTo>
                <a:cubicBezTo>
                  <a:pt x="246" y="104"/>
                  <a:pt x="231" y="88"/>
                  <a:pt x="211" y="88"/>
                </a:cubicBezTo>
                <a:cubicBezTo>
                  <a:pt x="209" y="88"/>
                  <a:pt x="206" y="88"/>
                  <a:pt x="203" y="89"/>
                </a:cubicBezTo>
                <a:cubicBezTo>
                  <a:pt x="201" y="90"/>
                  <a:pt x="198" y="89"/>
                  <a:pt x="195" y="87"/>
                </a:cubicBezTo>
                <a:cubicBezTo>
                  <a:pt x="193" y="85"/>
                  <a:pt x="192" y="82"/>
                  <a:pt x="193" y="79"/>
                </a:cubicBezTo>
                <a:cubicBezTo>
                  <a:pt x="193" y="76"/>
                  <a:pt x="194" y="73"/>
                  <a:pt x="194" y="70"/>
                </a:cubicBezTo>
                <a:cubicBezTo>
                  <a:pt x="194" y="41"/>
                  <a:pt x="170" y="18"/>
                  <a:pt x="141" y="18"/>
                </a:cubicBezTo>
                <a:cubicBezTo>
                  <a:pt x="113" y="18"/>
                  <a:pt x="91" y="38"/>
                  <a:pt x="88" y="66"/>
                </a:cubicBezTo>
                <a:cubicBezTo>
                  <a:pt x="88" y="68"/>
                  <a:pt x="87" y="71"/>
                  <a:pt x="84" y="72"/>
                </a:cubicBezTo>
                <a:cubicBezTo>
                  <a:pt x="82" y="74"/>
                  <a:pt x="79" y="74"/>
                  <a:pt x="77" y="73"/>
                </a:cubicBezTo>
                <a:cubicBezTo>
                  <a:pt x="71" y="71"/>
                  <a:pt x="67" y="70"/>
                  <a:pt x="62" y="70"/>
                </a:cubicBezTo>
                <a:cubicBezTo>
                  <a:pt x="37" y="70"/>
                  <a:pt x="18" y="90"/>
                  <a:pt x="18" y="114"/>
                </a:cubicBezTo>
                <a:cubicBezTo>
                  <a:pt x="18" y="138"/>
                  <a:pt x="37" y="158"/>
                  <a:pt x="60" y="158"/>
                </a:cubicBezTo>
                <a:cubicBezTo>
                  <a:pt x="61" y="158"/>
                  <a:pt x="61" y="158"/>
                  <a:pt x="61" y="158"/>
                </a:cubicBezTo>
                <a:cubicBezTo>
                  <a:pt x="65" y="159"/>
                  <a:pt x="65" y="159"/>
                  <a:pt x="65" y="159"/>
                </a:cubicBezTo>
                <a:cubicBezTo>
                  <a:pt x="80" y="159"/>
                  <a:pt x="80" y="159"/>
                  <a:pt x="80" y="159"/>
                </a:cubicBezTo>
                <a:cubicBezTo>
                  <a:pt x="85" y="159"/>
                  <a:pt x="88" y="162"/>
                  <a:pt x="88" y="167"/>
                </a:cubicBezTo>
                <a:cubicBezTo>
                  <a:pt x="88" y="172"/>
                  <a:pt x="85" y="176"/>
                  <a:pt x="80" y="176"/>
                </a:cubicBezTo>
                <a:cubicBezTo>
                  <a:pt x="63" y="176"/>
                  <a:pt x="63" y="176"/>
                  <a:pt x="63" y="176"/>
                </a:cubicBezTo>
                <a:cubicBezTo>
                  <a:pt x="62" y="176"/>
                  <a:pt x="62" y="176"/>
                  <a:pt x="62" y="176"/>
                </a:cubicBezTo>
                <a:cubicBezTo>
                  <a:pt x="28" y="176"/>
                  <a:pt x="0" y="148"/>
                  <a:pt x="0" y="114"/>
                </a:cubicBezTo>
                <a:cubicBezTo>
                  <a:pt x="0" y="80"/>
                  <a:pt x="28" y="53"/>
                  <a:pt x="62" y="53"/>
                </a:cubicBezTo>
                <a:cubicBezTo>
                  <a:pt x="65" y="53"/>
                  <a:pt x="69" y="53"/>
                  <a:pt x="73" y="54"/>
                </a:cubicBezTo>
                <a:cubicBezTo>
                  <a:pt x="80" y="23"/>
                  <a:pt x="108" y="0"/>
                  <a:pt x="141" y="0"/>
                </a:cubicBezTo>
                <a:cubicBezTo>
                  <a:pt x="180" y="0"/>
                  <a:pt x="211" y="32"/>
                  <a:pt x="211" y="70"/>
                </a:cubicBezTo>
                <a:cubicBezTo>
                  <a:pt x="211" y="70"/>
                  <a:pt x="211" y="70"/>
                  <a:pt x="211" y="70"/>
                </a:cubicBezTo>
                <a:cubicBezTo>
                  <a:pt x="211" y="70"/>
                  <a:pt x="211" y="70"/>
                  <a:pt x="211" y="70"/>
                </a:cubicBezTo>
                <a:cubicBezTo>
                  <a:pt x="240" y="70"/>
                  <a:pt x="264" y="94"/>
                  <a:pt x="264" y="123"/>
                </a:cubicBezTo>
                <a:cubicBezTo>
                  <a:pt x="264" y="152"/>
                  <a:pt x="240" y="176"/>
                  <a:pt x="211" y="176"/>
                </a:cubicBezTo>
                <a:cubicBezTo>
                  <a:pt x="211" y="176"/>
                  <a:pt x="211" y="176"/>
                  <a:pt x="210" y="176"/>
                </a:cubicBezTo>
                <a:lnTo>
                  <a:pt x="193" y="1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42" name="Google Shape;742;p11"/>
          <p:cNvSpPr/>
          <p:nvPr/>
        </p:nvSpPr>
        <p:spPr>
          <a:xfrm>
            <a:off x="5497655" y="1666264"/>
            <a:ext cx="130772" cy="220640"/>
          </a:xfrm>
          <a:custGeom>
            <a:avLst/>
            <a:gdLst/>
            <a:ahLst/>
            <a:cxnLst/>
            <a:rect l="l" t="t" r="r" b="b"/>
            <a:pathLst>
              <a:path w="211" h="356" extrusionOk="0">
                <a:moveTo>
                  <a:pt x="211" y="146"/>
                </a:moveTo>
                <a:lnTo>
                  <a:pt x="127" y="146"/>
                </a:lnTo>
                <a:lnTo>
                  <a:pt x="127" y="0"/>
                </a:lnTo>
                <a:lnTo>
                  <a:pt x="0" y="210"/>
                </a:lnTo>
                <a:lnTo>
                  <a:pt x="84" y="210"/>
                </a:lnTo>
                <a:lnTo>
                  <a:pt x="84" y="356"/>
                </a:lnTo>
                <a:lnTo>
                  <a:pt x="211" y="14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grpSp>
        <p:nvGrpSpPr>
          <p:cNvPr id="743" name="Google Shape;743;p11"/>
          <p:cNvGrpSpPr/>
          <p:nvPr/>
        </p:nvGrpSpPr>
        <p:grpSpPr>
          <a:xfrm>
            <a:off x="2720833" y="3338203"/>
            <a:ext cx="4540498" cy="615272"/>
            <a:chOff x="2825502" y="4368434"/>
            <a:chExt cx="4540498" cy="615272"/>
          </a:xfrm>
        </p:grpSpPr>
        <p:sp>
          <p:nvSpPr>
            <p:cNvPr id="744" name="Google Shape;744;p11"/>
            <p:cNvSpPr/>
            <p:nvPr/>
          </p:nvSpPr>
          <p:spPr>
            <a:xfrm rot="10800000" flipH="1">
              <a:off x="3350807" y="4653704"/>
              <a:ext cx="4015193" cy="57995"/>
            </a:xfrm>
            <a:custGeom>
              <a:avLst/>
              <a:gdLst/>
              <a:ahLst/>
              <a:cxnLst/>
              <a:rect l="l" t="t" r="r" b="b"/>
              <a:pathLst>
                <a:path w="3613150" h="120000" extrusionOk="0">
                  <a:moveTo>
                    <a:pt x="0" y="0"/>
                  </a:moveTo>
                  <a:lnTo>
                    <a:pt x="3613044" y="0"/>
                  </a:lnTo>
                </a:path>
              </a:pathLst>
            </a:custGeom>
            <a:noFill/>
            <a:ln w="9525" cap="flat" cmpd="sng">
              <a:solidFill>
                <a:srgbClr val="00AA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745" name="Google Shape;745;p11"/>
            <p:cNvPicPr preferRelativeResize="0"/>
            <p:nvPr/>
          </p:nvPicPr>
          <p:blipFill rotWithShape="1">
            <a:blip r:embed="rId5">
              <a:alphaModFix/>
            </a:blip>
            <a:srcRect/>
            <a:stretch/>
          </p:blipFill>
          <p:spPr>
            <a:xfrm>
              <a:off x="7156293" y="4473100"/>
              <a:ext cx="162060" cy="103902"/>
            </a:xfrm>
            <a:prstGeom prst="rect">
              <a:avLst/>
            </a:prstGeom>
            <a:noFill/>
            <a:ln>
              <a:noFill/>
            </a:ln>
          </p:spPr>
        </p:pic>
        <p:sp>
          <p:nvSpPr>
            <p:cNvPr id="746" name="Google Shape;746;p11"/>
            <p:cNvSpPr txBox="1"/>
            <p:nvPr/>
          </p:nvSpPr>
          <p:spPr>
            <a:xfrm>
              <a:off x="3498831" y="4368434"/>
              <a:ext cx="2033903"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intelia’s Approach</a:t>
              </a:r>
              <a:endParaRPr sz="1600" b="0" i="0" u="none" strike="noStrike" cap="none">
                <a:solidFill>
                  <a:srgbClr val="0E2A3F"/>
                </a:solidFill>
                <a:latin typeface="Roboto"/>
                <a:ea typeface="Roboto"/>
                <a:cs typeface="Roboto"/>
                <a:sym typeface="Roboto"/>
              </a:endParaRPr>
            </a:p>
          </p:txBody>
        </p:sp>
        <p:grpSp>
          <p:nvGrpSpPr>
            <p:cNvPr id="747" name="Google Shape;747;p11"/>
            <p:cNvGrpSpPr/>
            <p:nvPr/>
          </p:nvGrpSpPr>
          <p:grpSpPr>
            <a:xfrm>
              <a:off x="2825502" y="4466181"/>
              <a:ext cx="565150" cy="517525"/>
              <a:chOff x="2880896" y="4105275"/>
              <a:chExt cx="565150" cy="517525"/>
            </a:xfrm>
          </p:grpSpPr>
          <p:sp>
            <p:nvSpPr>
              <p:cNvPr id="748" name="Google Shape;748;p11"/>
              <p:cNvSpPr/>
              <p:nvPr/>
            </p:nvSpPr>
            <p:spPr>
              <a:xfrm>
                <a:off x="2880896" y="4105275"/>
                <a:ext cx="565150" cy="517525"/>
              </a:xfrm>
              <a:prstGeom prst="ellipse">
                <a:avLst/>
              </a:prstGeom>
              <a:solidFill>
                <a:srgbClr val="212B40"/>
              </a:solid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749" name="Google Shape;749;p11"/>
              <p:cNvSpPr/>
              <p:nvPr/>
            </p:nvSpPr>
            <p:spPr>
              <a:xfrm rot="2700000">
                <a:off x="3029023" y="4139633"/>
                <a:ext cx="261322" cy="435932"/>
              </a:xfrm>
              <a:custGeom>
                <a:avLst/>
                <a:gdLst/>
                <a:ahLst/>
                <a:cxnLst/>
                <a:rect l="l" t="t" r="r" b="b"/>
                <a:pathLst>
                  <a:path w="184" h="310" extrusionOk="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50" name="Google Shape;750;p11"/>
              <p:cNvSpPr/>
              <p:nvPr/>
            </p:nvSpPr>
            <p:spPr>
              <a:xfrm rot="2700000">
                <a:off x="3014273" y="4394936"/>
                <a:ext cx="83765" cy="133316"/>
              </a:xfrm>
              <a:custGeom>
                <a:avLst/>
                <a:gdLst/>
                <a:ahLst/>
                <a:cxnLst/>
                <a:rect l="l" t="t" r="r" b="b"/>
                <a:pathLst>
                  <a:path w="59" h="95" extrusionOk="0">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grpSp>
      </p:grpSp>
      <p:sp>
        <p:nvSpPr>
          <p:cNvPr id="751" name="Google Shape;751;p11"/>
          <p:cNvSpPr txBox="1"/>
          <p:nvPr/>
        </p:nvSpPr>
        <p:spPr>
          <a:xfrm>
            <a:off x="8107864" y="4205462"/>
            <a:ext cx="3902849" cy="1243930"/>
          </a:xfrm>
          <a:prstGeom prst="rect">
            <a:avLst/>
          </a:prstGeom>
          <a:noFill/>
          <a:ln>
            <a:noFill/>
          </a:ln>
        </p:spPr>
        <p:txBody>
          <a:bodyPr spcFirstLastPara="1" wrap="square" lIns="0" tIns="12700" rIns="0" bIns="0" anchor="t" anchorCtr="0">
            <a:spAutoFit/>
          </a:bodyPr>
          <a:lstStyle/>
          <a:p>
            <a:pPr marL="0" marR="0" lvl="0" indent="0" algn="l" rtl="0">
              <a:lnSpc>
                <a:spcPct val="100000"/>
              </a:lnSpc>
              <a:spcBef>
                <a:spcPts val="0"/>
              </a:spcBef>
              <a:spcAft>
                <a:spcPts val="0"/>
              </a:spcAft>
              <a:buClr>
                <a:srgbClr val="212B40"/>
              </a:buClr>
              <a:buSzPts val="1000"/>
              <a:buFont typeface="Roboto"/>
              <a:buNone/>
            </a:pPr>
            <a:r>
              <a:rPr lang="en-AU" sz="1000" b="0" i="0" u="none" strike="noStrike" cap="none">
                <a:solidFill>
                  <a:srgbClr val="212B40"/>
                </a:solidFill>
                <a:latin typeface="Roboto"/>
                <a:ea typeface="Roboto"/>
                <a:cs typeface="Roboto"/>
                <a:sym typeface="Roboto"/>
              </a:rPr>
              <a:t>Within the first few months of a yearlong trial program:</a:t>
            </a:r>
            <a:endParaRPr/>
          </a:p>
          <a:p>
            <a:pPr marL="171450" marR="0" lvl="0" indent="-171450" algn="l" rtl="0">
              <a:lnSpc>
                <a:spcPct val="100000"/>
              </a:lnSpc>
              <a:spcBef>
                <a:spcPts val="0"/>
              </a:spcBef>
              <a:spcAft>
                <a:spcPts val="0"/>
              </a:spcAft>
              <a:buClr>
                <a:srgbClr val="00AA7F"/>
              </a:buClr>
              <a:buSzPts val="1000"/>
              <a:buFont typeface="Arial"/>
              <a:buChar char="•"/>
            </a:pPr>
            <a:r>
              <a:rPr lang="en-AU" sz="1000" b="0" i="0" u="none" strike="noStrike" cap="none">
                <a:solidFill>
                  <a:srgbClr val="212B40"/>
                </a:solidFill>
                <a:latin typeface="Roboto"/>
                <a:ea typeface="Roboto"/>
                <a:cs typeface="Roboto"/>
                <a:sym typeface="Roboto"/>
              </a:rPr>
              <a:t>Registered VPPs are able to transfer terabytes of real-time operational and forecast data for the first time using the APIs</a:t>
            </a:r>
            <a:endParaRPr/>
          </a:p>
          <a:p>
            <a:pPr marL="171450" marR="0" lvl="0" indent="-171450" algn="l" rtl="0">
              <a:lnSpc>
                <a:spcPct val="100000"/>
              </a:lnSpc>
              <a:spcBef>
                <a:spcPts val="0"/>
              </a:spcBef>
              <a:spcAft>
                <a:spcPts val="0"/>
              </a:spcAft>
              <a:buClr>
                <a:srgbClr val="00AA7F"/>
              </a:buClr>
              <a:buSzPts val="1000"/>
              <a:buFont typeface="Arial"/>
              <a:buChar char="•"/>
            </a:pPr>
            <a:r>
              <a:rPr lang="en-AU" sz="1000" b="0" i="0" u="none" strike="noStrike" cap="none">
                <a:solidFill>
                  <a:srgbClr val="212B40"/>
                </a:solidFill>
                <a:latin typeface="Roboto"/>
                <a:ea typeface="Roboto"/>
                <a:cs typeface="Roboto"/>
                <a:sym typeface="Roboto"/>
              </a:rPr>
              <a:t>Significantly improved the client’s capability to draw insights on how VPPs are interacting with the power system</a:t>
            </a:r>
            <a:endParaRPr/>
          </a:p>
          <a:p>
            <a:pPr marL="171450" marR="0" lvl="0" indent="-171450" algn="l" rtl="0">
              <a:lnSpc>
                <a:spcPct val="100000"/>
              </a:lnSpc>
              <a:spcBef>
                <a:spcPts val="0"/>
              </a:spcBef>
              <a:spcAft>
                <a:spcPts val="0"/>
              </a:spcAft>
              <a:buClr>
                <a:srgbClr val="00AA7F"/>
              </a:buClr>
              <a:buSzPts val="1000"/>
              <a:buFont typeface="Arial"/>
              <a:buChar char="•"/>
            </a:pPr>
            <a:r>
              <a:rPr lang="en-AU" sz="1000" b="0" i="0" u="none" strike="noStrike" cap="none">
                <a:solidFill>
                  <a:srgbClr val="212B40"/>
                </a:solidFill>
                <a:latin typeface="Roboto"/>
                <a:ea typeface="Roboto"/>
                <a:cs typeface="Roboto"/>
                <a:sym typeface="Roboto"/>
              </a:rPr>
              <a:t>By participating in the contingency FCAS markets using the APIs, VPPs were able to earn substantial revenue in a short period of time</a:t>
            </a:r>
            <a:endParaRPr/>
          </a:p>
        </p:txBody>
      </p:sp>
      <p:grpSp>
        <p:nvGrpSpPr>
          <p:cNvPr id="752" name="Google Shape;752;p11"/>
          <p:cNvGrpSpPr/>
          <p:nvPr/>
        </p:nvGrpSpPr>
        <p:grpSpPr>
          <a:xfrm>
            <a:off x="7426839" y="3797846"/>
            <a:ext cx="4533074" cy="558587"/>
            <a:chOff x="2832926" y="8434440"/>
            <a:chExt cx="4533074" cy="558587"/>
          </a:xfrm>
        </p:grpSpPr>
        <p:sp>
          <p:nvSpPr>
            <p:cNvPr id="753" name="Google Shape;753;p11"/>
            <p:cNvSpPr/>
            <p:nvPr/>
          </p:nvSpPr>
          <p:spPr>
            <a:xfrm rot="10800000" flipH="1">
              <a:off x="3371321" y="8691162"/>
              <a:ext cx="3994679" cy="45719"/>
            </a:xfrm>
            <a:custGeom>
              <a:avLst/>
              <a:gdLst/>
              <a:ahLst/>
              <a:cxnLst/>
              <a:rect l="l" t="t" r="r" b="b"/>
              <a:pathLst>
                <a:path w="3613150" h="120000" extrusionOk="0">
                  <a:moveTo>
                    <a:pt x="0" y="0"/>
                  </a:moveTo>
                  <a:lnTo>
                    <a:pt x="3613044" y="0"/>
                  </a:lnTo>
                </a:path>
              </a:pathLst>
            </a:custGeom>
            <a:noFill/>
            <a:ln w="9525" cap="flat" cmpd="sng">
              <a:solidFill>
                <a:srgbClr val="00AA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754" name="Google Shape;754;p11"/>
            <p:cNvPicPr preferRelativeResize="0"/>
            <p:nvPr/>
          </p:nvPicPr>
          <p:blipFill rotWithShape="1">
            <a:blip r:embed="rId5">
              <a:alphaModFix/>
            </a:blip>
            <a:srcRect/>
            <a:stretch/>
          </p:blipFill>
          <p:spPr>
            <a:xfrm>
              <a:off x="7105493" y="8539106"/>
              <a:ext cx="162060" cy="103902"/>
            </a:xfrm>
            <a:prstGeom prst="rect">
              <a:avLst/>
            </a:prstGeom>
            <a:noFill/>
            <a:ln>
              <a:noFill/>
            </a:ln>
          </p:spPr>
        </p:pic>
        <p:sp>
          <p:nvSpPr>
            <p:cNvPr id="755" name="Google Shape;755;p11"/>
            <p:cNvSpPr txBox="1"/>
            <p:nvPr/>
          </p:nvSpPr>
          <p:spPr>
            <a:xfrm>
              <a:off x="3513951" y="8434440"/>
              <a:ext cx="2033903"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Outcome </a:t>
              </a:r>
              <a:endParaRPr sz="1600" b="0" i="0" u="none" strike="noStrike" cap="none">
                <a:solidFill>
                  <a:srgbClr val="0E2A3F"/>
                </a:solidFill>
                <a:latin typeface="Roboto"/>
                <a:ea typeface="Roboto"/>
                <a:cs typeface="Roboto"/>
                <a:sym typeface="Roboto"/>
              </a:endParaRPr>
            </a:p>
          </p:txBody>
        </p:sp>
        <p:grpSp>
          <p:nvGrpSpPr>
            <p:cNvPr id="756" name="Google Shape;756;p11"/>
            <p:cNvGrpSpPr/>
            <p:nvPr/>
          </p:nvGrpSpPr>
          <p:grpSpPr>
            <a:xfrm>
              <a:off x="2832926" y="8475039"/>
              <a:ext cx="574768" cy="517988"/>
              <a:chOff x="2910256" y="7805799"/>
              <a:chExt cx="574768" cy="517988"/>
            </a:xfrm>
          </p:grpSpPr>
          <p:sp>
            <p:nvSpPr>
              <p:cNvPr id="757" name="Google Shape;757;p11"/>
              <p:cNvSpPr/>
              <p:nvPr/>
            </p:nvSpPr>
            <p:spPr>
              <a:xfrm>
                <a:off x="2910256" y="7805799"/>
                <a:ext cx="574768" cy="517988"/>
              </a:xfrm>
              <a:prstGeom prst="ellipse">
                <a:avLst/>
              </a:prstGeom>
              <a:solidFill>
                <a:srgbClr val="212B40"/>
              </a:solid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pic>
            <p:nvPicPr>
              <p:cNvPr id="758" name="Google Shape;758;p11" descr="Handshake - Free hands and gestures icons"/>
              <p:cNvPicPr preferRelativeResize="0"/>
              <p:nvPr/>
            </p:nvPicPr>
            <p:blipFill rotWithShape="1">
              <a:blip r:embed="rId6">
                <a:alphaModFix/>
              </a:blip>
              <a:srcRect/>
              <a:stretch/>
            </p:blipFill>
            <p:spPr>
              <a:xfrm>
                <a:off x="3003967" y="7884155"/>
                <a:ext cx="407854" cy="407854"/>
              </a:xfrm>
              <a:prstGeom prst="rect">
                <a:avLst/>
              </a:prstGeom>
              <a:noFill/>
              <a:ln>
                <a:noFill/>
              </a:ln>
            </p:spPr>
          </p:pic>
        </p:grpSp>
      </p:grpSp>
      <p:sp>
        <p:nvSpPr>
          <p:cNvPr id="759" name="Google Shape;759;p11"/>
          <p:cNvSpPr txBox="1"/>
          <p:nvPr/>
        </p:nvSpPr>
        <p:spPr>
          <a:xfrm>
            <a:off x="7769310" y="6499764"/>
            <a:ext cx="4624370" cy="3293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50"/>
              <a:buFont typeface="Roboto Light"/>
              <a:buNone/>
            </a:pPr>
            <a:r>
              <a:rPr lang="en-AU" sz="750" b="0" i="0" u="none" strike="noStrike" cap="none">
                <a:solidFill>
                  <a:srgbClr val="000000"/>
                </a:solidFill>
                <a:latin typeface="Roboto Light"/>
                <a:ea typeface="Roboto Light"/>
                <a:cs typeface="Roboto Light"/>
                <a:sym typeface="Roboto Light"/>
              </a:rPr>
              <a:t>With offices in Melbourne and Sydney, intelia is a technology consultancy specializing in all things data (strategy, architecture, governance, analytics, modern cloud data platforms and intelligent automation)</a:t>
            </a:r>
            <a:endParaRPr sz="750" b="0" i="0" u="none" strike="noStrike" cap="none">
              <a:solidFill>
                <a:srgbClr val="000000"/>
              </a:solidFill>
              <a:latin typeface="Roboto Light"/>
              <a:ea typeface="Roboto Light"/>
              <a:cs typeface="Roboto Light"/>
              <a:sym typeface="Roboto Light"/>
            </a:endParaRPr>
          </a:p>
        </p:txBody>
      </p:sp>
      <p:grpSp>
        <p:nvGrpSpPr>
          <p:cNvPr id="760" name="Google Shape;760;p11"/>
          <p:cNvGrpSpPr/>
          <p:nvPr/>
        </p:nvGrpSpPr>
        <p:grpSpPr>
          <a:xfrm>
            <a:off x="2707022" y="1493031"/>
            <a:ext cx="4579709" cy="636287"/>
            <a:chOff x="2811691" y="2281883"/>
            <a:chExt cx="4579709" cy="636287"/>
          </a:xfrm>
        </p:grpSpPr>
        <p:pic>
          <p:nvPicPr>
            <p:cNvPr id="761" name="Google Shape;761;p11"/>
            <p:cNvPicPr preferRelativeResize="0"/>
            <p:nvPr/>
          </p:nvPicPr>
          <p:blipFill rotWithShape="1">
            <a:blip r:embed="rId7">
              <a:alphaModFix/>
            </a:blip>
            <a:srcRect/>
            <a:stretch/>
          </p:blipFill>
          <p:spPr>
            <a:xfrm>
              <a:off x="7168993" y="2372549"/>
              <a:ext cx="162060" cy="103902"/>
            </a:xfrm>
            <a:prstGeom prst="rect">
              <a:avLst/>
            </a:prstGeom>
            <a:noFill/>
            <a:ln>
              <a:noFill/>
            </a:ln>
          </p:spPr>
        </p:pic>
        <p:sp>
          <p:nvSpPr>
            <p:cNvPr id="762" name="Google Shape;762;p11"/>
            <p:cNvSpPr txBox="1"/>
            <p:nvPr/>
          </p:nvSpPr>
          <p:spPr>
            <a:xfrm>
              <a:off x="3489852" y="2281883"/>
              <a:ext cx="2237103"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Problem </a:t>
              </a:r>
              <a:endParaRPr sz="1600" b="0" i="0" u="none" strike="noStrike" cap="none">
                <a:solidFill>
                  <a:srgbClr val="0E2A3F"/>
                </a:solidFill>
                <a:latin typeface="Roboto"/>
                <a:ea typeface="Roboto"/>
                <a:cs typeface="Roboto"/>
                <a:sym typeface="Roboto"/>
              </a:endParaRPr>
            </a:p>
          </p:txBody>
        </p:sp>
        <p:grpSp>
          <p:nvGrpSpPr>
            <p:cNvPr id="763" name="Google Shape;763;p11"/>
            <p:cNvGrpSpPr/>
            <p:nvPr/>
          </p:nvGrpSpPr>
          <p:grpSpPr>
            <a:xfrm>
              <a:off x="2811691" y="2400182"/>
              <a:ext cx="574768" cy="517988"/>
              <a:chOff x="2947478" y="2453812"/>
              <a:chExt cx="574768" cy="517988"/>
            </a:xfrm>
          </p:grpSpPr>
          <p:sp>
            <p:nvSpPr>
              <p:cNvPr id="764" name="Google Shape;764;p11"/>
              <p:cNvSpPr/>
              <p:nvPr/>
            </p:nvSpPr>
            <p:spPr>
              <a:xfrm>
                <a:off x="2947478" y="2453812"/>
                <a:ext cx="574768" cy="517988"/>
              </a:xfrm>
              <a:prstGeom prst="ellipse">
                <a:avLst/>
              </a:prstGeom>
              <a:solidFill>
                <a:srgbClr val="212B40"/>
              </a:solidFill>
              <a:ln>
                <a:noFill/>
              </a:ln>
            </p:spPr>
            <p:txBody>
              <a:bodyPr spcFirstLastPara="1" wrap="square" lIns="50800" tIns="50800" rIns="50800" bIns="50800" anchor="ctr" anchorCtr="0">
                <a:sp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765" name="Google Shape;765;p11"/>
              <p:cNvSpPr/>
              <p:nvPr/>
            </p:nvSpPr>
            <p:spPr>
              <a:xfrm>
                <a:off x="3023845" y="2543825"/>
                <a:ext cx="391078" cy="261545"/>
              </a:xfrm>
              <a:custGeom>
                <a:avLst/>
                <a:gdLst/>
                <a:ahLst/>
                <a:cxnLst/>
                <a:rect l="l" t="t" r="r" b="b"/>
                <a:pathLst>
                  <a:path w="264" h="176" extrusionOk="0">
                    <a:moveTo>
                      <a:pt x="193" y="176"/>
                    </a:moveTo>
                    <a:cubicBezTo>
                      <a:pt x="188" y="176"/>
                      <a:pt x="184" y="172"/>
                      <a:pt x="184" y="167"/>
                    </a:cubicBezTo>
                    <a:cubicBezTo>
                      <a:pt x="184" y="162"/>
                      <a:pt x="188" y="159"/>
                      <a:pt x="193" y="159"/>
                    </a:cubicBezTo>
                    <a:cubicBezTo>
                      <a:pt x="211" y="158"/>
                      <a:pt x="211" y="158"/>
                      <a:pt x="211" y="158"/>
                    </a:cubicBezTo>
                    <a:cubicBezTo>
                      <a:pt x="211" y="158"/>
                      <a:pt x="212" y="158"/>
                      <a:pt x="212" y="158"/>
                    </a:cubicBezTo>
                    <a:cubicBezTo>
                      <a:pt x="212" y="158"/>
                      <a:pt x="212" y="158"/>
                      <a:pt x="212" y="158"/>
                    </a:cubicBezTo>
                    <a:cubicBezTo>
                      <a:pt x="231" y="158"/>
                      <a:pt x="246" y="142"/>
                      <a:pt x="246" y="123"/>
                    </a:cubicBezTo>
                    <a:cubicBezTo>
                      <a:pt x="246" y="104"/>
                      <a:pt x="231" y="88"/>
                      <a:pt x="211" y="88"/>
                    </a:cubicBezTo>
                    <a:cubicBezTo>
                      <a:pt x="209" y="88"/>
                      <a:pt x="206" y="88"/>
                      <a:pt x="203" y="89"/>
                    </a:cubicBezTo>
                    <a:cubicBezTo>
                      <a:pt x="201" y="90"/>
                      <a:pt x="198" y="89"/>
                      <a:pt x="195" y="87"/>
                    </a:cubicBezTo>
                    <a:cubicBezTo>
                      <a:pt x="193" y="85"/>
                      <a:pt x="192" y="82"/>
                      <a:pt x="193" y="79"/>
                    </a:cubicBezTo>
                    <a:cubicBezTo>
                      <a:pt x="193" y="76"/>
                      <a:pt x="194" y="73"/>
                      <a:pt x="194" y="70"/>
                    </a:cubicBezTo>
                    <a:cubicBezTo>
                      <a:pt x="194" y="41"/>
                      <a:pt x="170" y="18"/>
                      <a:pt x="141" y="18"/>
                    </a:cubicBezTo>
                    <a:cubicBezTo>
                      <a:pt x="113" y="18"/>
                      <a:pt x="91" y="38"/>
                      <a:pt x="88" y="66"/>
                    </a:cubicBezTo>
                    <a:cubicBezTo>
                      <a:pt x="88" y="68"/>
                      <a:pt x="87" y="71"/>
                      <a:pt x="84" y="72"/>
                    </a:cubicBezTo>
                    <a:cubicBezTo>
                      <a:pt x="82" y="74"/>
                      <a:pt x="79" y="74"/>
                      <a:pt x="77" y="73"/>
                    </a:cubicBezTo>
                    <a:cubicBezTo>
                      <a:pt x="71" y="71"/>
                      <a:pt x="67" y="70"/>
                      <a:pt x="62" y="70"/>
                    </a:cubicBezTo>
                    <a:cubicBezTo>
                      <a:pt x="37" y="70"/>
                      <a:pt x="18" y="90"/>
                      <a:pt x="18" y="114"/>
                    </a:cubicBezTo>
                    <a:cubicBezTo>
                      <a:pt x="18" y="138"/>
                      <a:pt x="37" y="158"/>
                      <a:pt x="60" y="158"/>
                    </a:cubicBezTo>
                    <a:cubicBezTo>
                      <a:pt x="61" y="158"/>
                      <a:pt x="61" y="158"/>
                      <a:pt x="61" y="158"/>
                    </a:cubicBezTo>
                    <a:cubicBezTo>
                      <a:pt x="65" y="159"/>
                      <a:pt x="65" y="159"/>
                      <a:pt x="65" y="159"/>
                    </a:cubicBezTo>
                    <a:cubicBezTo>
                      <a:pt x="80" y="159"/>
                      <a:pt x="80" y="159"/>
                      <a:pt x="80" y="159"/>
                    </a:cubicBezTo>
                    <a:cubicBezTo>
                      <a:pt x="85" y="159"/>
                      <a:pt x="88" y="162"/>
                      <a:pt x="88" y="167"/>
                    </a:cubicBezTo>
                    <a:cubicBezTo>
                      <a:pt x="88" y="172"/>
                      <a:pt x="85" y="176"/>
                      <a:pt x="80" y="176"/>
                    </a:cubicBezTo>
                    <a:cubicBezTo>
                      <a:pt x="63" y="176"/>
                      <a:pt x="63" y="176"/>
                      <a:pt x="63" y="176"/>
                    </a:cubicBezTo>
                    <a:cubicBezTo>
                      <a:pt x="62" y="176"/>
                      <a:pt x="62" y="176"/>
                      <a:pt x="62" y="176"/>
                    </a:cubicBezTo>
                    <a:cubicBezTo>
                      <a:pt x="28" y="176"/>
                      <a:pt x="0" y="148"/>
                      <a:pt x="0" y="114"/>
                    </a:cubicBezTo>
                    <a:cubicBezTo>
                      <a:pt x="0" y="80"/>
                      <a:pt x="28" y="53"/>
                      <a:pt x="62" y="53"/>
                    </a:cubicBezTo>
                    <a:cubicBezTo>
                      <a:pt x="65" y="53"/>
                      <a:pt x="69" y="53"/>
                      <a:pt x="73" y="54"/>
                    </a:cubicBezTo>
                    <a:cubicBezTo>
                      <a:pt x="80" y="23"/>
                      <a:pt x="108" y="0"/>
                      <a:pt x="141" y="0"/>
                    </a:cubicBezTo>
                    <a:cubicBezTo>
                      <a:pt x="180" y="0"/>
                      <a:pt x="211" y="32"/>
                      <a:pt x="211" y="70"/>
                    </a:cubicBezTo>
                    <a:cubicBezTo>
                      <a:pt x="211" y="70"/>
                      <a:pt x="211" y="70"/>
                      <a:pt x="211" y="70"/>
                    </a:cubicBezTo>
                    <a:cubicBezTo>
                      <a:pt x="211" y="70"/>
                      <a:pt x="211" y="70"/>
                      <a:pt x="211" y="70"/>
                    </a:cubicBezTo>
                    <a:cubicBezTo>
                      <a:pt x="240" y="70"/>
                      <a:pt x="264" y="94"/>
                      <a:pt x="264" y="123"/>
                    </a:cubicBezTo>
                    <a:cubicBezTo>
                      <a:pt x="264" y="152"/>
                      <a:pt x="240" y="176"/>
                      <a:pt x="211" y="176"/>
                    </a:cubicBezTo>
                    <a:cubicBezTo>
                      <a:pt x="211" y="176"/>
                      <a:pt x="211" y="176"/>
                      <a:pt x="210" y="176"/>
                    </a:cubicBezTo>
                    <a:lnTo>
                      <a:pt x="193" y="17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66" name="Google Shape;766;p11"/>
              <p:cNvSpPr/>
              <p:nvPr/>
            </p:nvSpPr>
            <p:spPr>
              <a:xfrm>
                <a:off x="3167013" y="2610772"/>
                <a:ext cx="130772" cy="220640"/>
              </a:xfrm>
              <a:custGeom>
                <a:avLst/>
                <a:gdLst/>
                <a:ahLst/>
                <a:cxnLst/>
                <a:rect l="l" t="t" r="r" b="b"/>
                <a:pathLst>
                  <a:path w="211" h="356" extrusionOk="0">
                    <a:moveTo>
                      <a:pt x="211" y="146"/>
                    </a:moveTo>
                    <a:lnTo>
                      <a:pt x="127" y="146"/>
                    </a:lnTo>
                    <a:lnTo>
                      <a:pt x="127" y="0"/>
                    </a:lnTo>
                    <a:lnTo>
                      <a:pt x="0" y="210"/>
                    </a:lnTo>
                    <a:lnTo>
                      <a:pt x="84" y="210"/>
                    </a:lnTo>
                    <a:lnTo>
                      <a:pt x="84" y="356"/>
                    </a:lnTo>
                    <a:lnTo>
                      <a:pt x="211" y="1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grpSp>
        <p:sp>
          <p:nvSpPr>
            <p:cNvPr id="767" name="Google Shape;767;p11"/>
            <p:cNvSpPr/>
            <p:nvPr/>
          </p:nvSpPr>
          <p:spPr>
            <a:xfrm rot="10800000" flipH="1">
              <a:off x="3376207" y="2570904"/>
              <a:ext cx="4015193" cy="57995"/>
            </a:xfrm>
            <a:custGeom>
              <a:avLst/>
              <a:gdLst/>
              <a:ahLst/>
              <a:cxnLst/>
              <a:rect l="l" t="t" r="r" b="b"/>
              <a:pathLst>
                <a:path w="3613150" h="120000" extrusionOk="0">
                  <a:moveTo>
                    <a:pt x="0" y="0"/>
                  </a:moveTo>
                  <a:lnTo>
                    <a:pt x="3613044" y="0"/>
                  </a:lnTo>
                </a:path>
              </a:pathLst>
            </a:custGeom>
            <a:noFill/>
            <a:ln w="9525" cap="flat" cmpd="sng">
              <a:solidFill>
                <a:srgbClr val="00AA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768" name="Google Shape;768;p11"/>
          <p:cNvGrpSpPr/>
          <p:nvPr/>
        </p:nvGrpSpPr>
        <p:grpSpPr>
          <a:xfrm>
            <a:off x="7491596" y="1573917"/>
            <a:ext cx="4519117" cy="442017"/>
            <a:chOff x="2897683" y="6239199"/>
            <a:chExt cx="4519117" cy="442017"/>
          </a:xfrm>
        </p:grpSpPr>
        <p:pic>
          <p:nvPicPr>
            <p:cNvPr id="769" name="Google Shape;769;p11"/>
            <p:cNvPicPr preferRelativeResize="0"/>
            <p:nvPr/>
          </p:nvPicPr>
          <p:blipFill rotWithShape="1">
            <a:blip r:embed="rId5">
              <a:alphaModFix/>
            </a:blip>
            <a:srcRect/>
            <a:stretch/>
          </p:blipFill>
          <p:spPr>
            <a:xfrm>
              <a:off x="7168993" y="6318644"/>
              <a:ext cx="162060" cy="103902"/>
            </a:xfrm>
            <a:prstGeom prst="rect">
              <a:avLst/>
            </a:prstGeom>
            <a:noFill/>
            <a:ln>
              <a:noFill/>
            </a:ln>
          </p:spPr>
        </p:pic>
        <p:sp>
          <p:nvSpPr>
            <p:cNvPr id="770" name="Google Shape;770;p11"/>
            <p:cNvSpPr txBox="1"/>
            <p:nvPr/>
          </p:nvSpPr>
          <p:spPr>
            <a:xfrm>
              <a:off x="3498830" y="6239199"/>
              <a:ext cx="2033903" cy="25904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E2A3F"/>
                </a:buClr>
                <a:buSzPts val="1600"/>
                <a:buFont typeface="Roboto"/>
                <a:buNone/>
              </a:pPr>
              <a:r>
                <a:rPr lang="en-AU" sz="1600" b="1" i="0" u="none" strike="noStrike" cap="none">
                  <a:solidFill>
                    <a:srgbClr val="0E2A3F"/>
                  </a:solidFill>
                  <a:latin typeface="Roboto"/>
                  <a:ea typeface="Roboto"/>
                  <a:cs typeface="Roboto"/>
                  <a:sym typeface="Roboto"/>
                </a:rPr>
                <a:t>Solution</a:t>
              </a:r>
              <a:endParaRPr sz="1600" b="0" i="0" u="none" strike="noStrike" cap="none">
                <a:solidFill>
                  <a:srgbClr val="0E2A3F"/>
                </a:solidFill>
                <a:latin typeface="Roboto"/>
                <a:ea typeface="Roboto"/>
                <a:cs typeface="Roboto"/>
                <a:sym typeface="Roboto"/>
              </a:endParaRPr>
            </a:p>
          </p:txBody>
        </p:sp>
        <p:grpSp>
          <p:nvGrpSpPr>
            <p:cNvPr id="771" name="Google Shape;771;p11"/>
            <p:cNvGrpSpPr/>
            <p:nvPr/>
          </p:nvGrpSpPr>
          <p:grpSpPr>
            <a:xfrm>
              <a:off x="2897683" y="6353823"/>
              <a:ext cx="436435" cy="327394"/>
              <a:chOff x="2925817" y="5954638"/>
              <a:chExt cx="436435" cy="327394"/>
            </a:xfrm>
          </p:grpSpPr>
          <p:sp>
            <p:nvSpPr>
              <p:cNvPr id="772" name="Google Shape;772;p11"/>
              <p:cNvSpPr/>
              <p:nvPr/>
            </p:nvSpPr>
            <p:spPr>
              <a:xfrm rot="-563753">
                <a:off x="3009452" y="6097694"/>
                <a:ext cx="101444" cy="101444"/>
              </a:xfrm>
              <a:custGeom>
                <a:avLst/>
                <a:gdLst/>
                <a:ahLst/>
                <a:cxnLst/>
                <a:rect l="l" t="t" r="r" b="b"/>
                <a:pathLst>
                  <a:path w="56" h="56" extrusionOk="0">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73" name="Google Shape;773;p11"/>
              <p:cNvSpPr/>
              <p:nvPr/>
            </p:nvSpPr>
            <p:spPr>
              <a:xfrm rot="-563753">
                <a:off x="3152527" y="5969255"/>
                <a:ext cx="195108" cy="195107"/>
              </a:xfrm>
              <a:custGeom>
                <a:avLst/>
                <a:gdLst/>
                <a:ahLst/>
                <a:cxnLst/>
                <a:rect l="l" t="t" r="r" b="b"/>
                <a:pathLst>
                  <a:path w="128" h="128" extrusionOk="0">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74" name="Google Shape;774;p11"/>
              <p:cNvSpPr/>
              <p:nvPr/>
            </p:nvSpPr>
            <p:spPr>
              <a:xfrm rot="-563753">
                <a:off x="2943269" y="6031634"/>
                <a:ext cx="232946" cy="232945"/>
              </a:xfrm>
              <a:custGeom>
                <a:avLst/>
                <a:gdLst/>
                <a:ahLst/>
                <a:cxnLst/>
                <a:rect l="l" t="t" r="r" b="b"/>
                <a:pathLst>
                  <a:path w="128" h="128" extrusionOk="0">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sp>
            <p:nvSpPr>
              <p:cNvPr id="775" name="Google Shape;775;p11"/>
              <p:cNvSpPr/>
              <p:nvPr/>
            </p:nvSpPr>
            <p:spPr>
              <a:xfrm rot="-563753">
                <a:off x="3226212" y="6042837"/>
                <a:ext cx="48463" cy="48462"/>
              </a:xfrm>
              <a:custGeom>
                <a:avLst/>
                <a:gdLst/>
                <a:ahLst/>
                <a:cxnLst/>
                <a:rect l="l" t="t" r="r" b="b"/>
                <a:pathLst>
                  <a:path w="32" h="32" extrusionOk="0">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Lato Light"/>
                  <a:ea typeface="Lato Light"/>
                  <a:cs typeface="Lato Light"/>
                  <a:sym typeface="Lato Light"/>
                </a:endParaRPr>
              </a:p>
            </p:txBody>
          </p:sp>
        </p:grpSp>
        <p:sp>
          <p:nvSpPr>
            <p:cNvPr id="776" name="Google Shape;776;p11"/>
            <p:cNvSpPr/>
            <p:nvPr/>
          </p:nvSpPr>
          <p:spPr>
            <a:xfrm rot="10800000" flipH="1">
              <a:off x="3401607" y="6461148"/>
              <a:ext cx="4015193" cy="57995"/>
            </a:xfrm>
            <a:custGeom>
              <a:avLst/>
              <a:gdLst/>
              <a:ahLst/>
              <a:cxnLst/>
              <a:rect l="l" t="t" r="r" b="b"/>
              <a:pathLst>
                <a:path w="3613150" h="120000" extrusionOk="0">
                  <a:moveTo>
                    <a:pt x="0" y="0"/>
                  </a:moveTo>
                  <a:lnTo>
                    <a:pt x="3613044" y="0"/>
                  </a:lnTo>
                </a:path>
              </a:pathLst>
            </a:custGeom>
            <a:noFill/>
            <a:ln w="9525" cap="flat" cmpd="sng">
              <a:solidFill>
                <a:srgbClr val="00AA7E"/>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777" name="Google Shape;777;p11"/>
          <p:cNvPicPr preferRelativeResize="0"/>
          <p:nvPr/>
        </p:nvPicPr>
        <p:blipFill rotWithShape="1">
          <a:blip r:embed="rId8">
            <a:alphaModFix/>
          </a:blip>
          <a:srcRect/>
          <a:stretch/>
        </p:blipFill>
        <p:spPr>
          <a:xfrm>
            <a:off x="549751" y="6129515"/>
            <a:ext cx="1295400" cy="428625"/>
          </a:xfrm>
          <a:prstGeom prst="rect">
            <a:avLst/>
          </a:prstGeom>
          <a:noFill/>
          <a:ln>
            <a:noFill/>
          </a:ln>
        </p:spPr>
      </p:pic>
      <p:grpSp>
        <p:nvGrpSpPr>
          <p:cNvPr id="778" name="Google Shape;778;p11"/>
          <p:cNvGrpSpPr/>
          <p:nvPr/>
        </p:nvGrpSpPr>
        <p:grpSpPr>
          <a:xfrm>
            <a:off x="3589646" y="5349549"/>
            <a:ext cx="566513" cy="301910"/>
            <a:chOff x="3589646" y="5349549"/>
            <a:chExt cx="566513" cy="301910"/>
          </a:xfrm>
        </p:grpSpPr>
        <p:sp>
          <p:nvSpPr>
            <p:cNvPr id="779" name="Google Shape;779;p11"/>
            <p:cNvSpPr/>
            <p:nvPr/>
          </p:nvSpPr>
          <p:spPr>
            <a:xfrm>
              <a:off x="3589646" y="5408000"/>
              <a:ext cx="566513" cy="243459"/>
            </a:xfrm>
            <a:prstGeom prst="rect">
              <a:avLst/>
            </a:prstGeom>
            <a:solidFill>
              <a:srgbClr val="FAFAF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0" name="Google Shape;780;p11"/>
            <p:cNvSpPr/>
            <p:nvPr/>
          </p:nvSpPr>
          <p:spPr>
            <a:xfrm>
              <a:off x="3675372" y="5349549"/>
              <a:ext cx="391160" cy="276860"/>
            </a:xfrm>
            <a:custGeom>
              <a:avLst/>
              <a:gdLst/>
              <a:ahLst/>
              <a:cxnLst/>
              <a:rect l="l" t="t" r="r" b="b"/>
              <a:pathLst>
                <a:path w="391159" h="276859" extrusionOk="0">
                  <a:moveTo>
                    <a:pt x="105284" y="276359"/>
                  </a:moveTo>
                  <a:lnTo>
                    <a:pt x="64908" y="268424"/>
                  </a:lnTo>
                  <a:lnTo>
                    <a:pt x="31758" y="246740"/>
                  </a:lnTo>
                  <a:lnTo>
                    <a:pt x="9050" y="214493"/>
                  </a:lnTo>
                  <a:lnTo>
                    <a:pt x="0" y="174867"/>
                  </a:lnTo>
                  <a:lnTo>
                    <a:pt x="0" y="169167"/>
                  </a:lnTo>
                  <a:lnTo>
                    <a:pt x="6582" y="123552"/>
                  </a:lnTo>
                  <a:lnTo>
                    <a:pt x="23879" y="82351"/>
                  </a:lnTo>
                  <a:lnTo>
                    <a:pt x="50401" y="47041"/>
                  </a:lnTo>
                  <a:lnTo>
                    <a:pt x="84658" y="19098"/>
                  </a:lnTo>
                  <a:lnTo>
                    <a:pt x="125160" y="0"/>
                  </a:lnTo>
                  <a:lnTo>
                    <a:pt x="115371" y="15620"/>
                  </a:lnTo>
                  <a:lnTo>
                    <a:pt x="107199" y="32238"/>
                  </a:lnTo>
                  <a:lnTo>
                    <a:pt x="100747" y="49751"/>
                  </a:lnTo>
                  <a:lnTo>
                    <a:pt x="96123" y="68056"/>
                  </a:lnTo>
                  <a:lnTo>
                    <a:pt x="108425" y="68056"/>
                  </a:lnTo>
                  <a:lnTo>
                    <a:pt x="130811" y="70765"/>
                  </a:lnTo>
                  <a:lnTo>
                    <a:pt x="174309" y="93234"/>
                  </a:lnTo>
                  <a:lnTo>
                    <a:pt x="199139" y="124667"/>
                  </a:lnTo>
                  <a:lnTo>
                    <a:pt x="210513" y="171067"/>
                  </a:lnTo>
                  <a:lnTo>
                    <a:pt x="210522" y="172967"/>
                  </a:lnTo>
                  <a:lnTo>
                    <a:pt x="209569" y="186587"/>
                  </a:lnTo>
                  <a:lnTo>
                    <a:pt x="195379" y="226034"/>
                  </a:lnTo>
                  <a:lnTo>
                    <a:pt x="157670" y="262555"/>
                  </a:lnTo>
                  <a:lnTo>
                    <a:pt x="123907" y="274732"/>
                  </a:lnTo>
                  <a:lnTo>
                    <a:pt x="105284" y="276359"/>
                  </a:lnTo>
                  <a:close/>
                </a:path>
                <a:path w="391159" h="276859" extrusionOk="0">
                  <a:moveTo>
                    <a:pt x="285494" y="276359"/>
                  </a:moveTo>
                  <a:lnTo>
                    <a:pt x="263566" y="274097"/>
                  </a:lnTo>
                  <a:lnTo>
                    <a:pt x="243216" y="267618"/>
                  </a:lnTo>
                  <a:lnTo>
                    <a:pt x="224911" y="257382"/>
                  </a:lnTo>
                  <a:lnTo>
                    <a:pt x="209119" y="243852"/>
                  </a:lnTo>
                  <a:lnTo>
                    <a:pt x="218880" y="227501"/>
                  </a:lnTo>
                  <a:lnTo>
                    <a:pt x="226019" y="209890"/>
                  </a:lnTo>
                  <a:lnTo>
                    <a:pt x="230402" y="191301"/>
                  </a:lnTo>
                  <a:lnTo>
                    <a:pt x="231820" y="172967"/>
                  </a:lnTo>
                  <a:lnTo>
                    <a:pt x="231804" y="171067"/>
                  </a:lnTo>
                  <a:lnTo>
                    <a:pt x="229726" y="148826"/>
                  </a:lnTo>
                  <a:lnTo>
                    <a:pt x="223484" y="127039"/>
                  </a:lnTo>
                  <a:lnTo>
                    <a:pt x="213559" y="107050"/>
                  </a:lnTo>
                  <a:lnTo>
                    <a:pt x="200342" y="89249"/>
                  </a:lnTo>
                  <a:lnTo>
                    <a:pt x="219492" y="59766"/>
                  </a:lnTo>
                  <a:lnTo>
                    <a:pt x="243880" y="34571"/>
                  </a:lnTo>
                  <a:lnTo>
                    <a:pt x="272762" y="14402"/>
                  </a:lnTo>
                  <a:lnTo>
                    <a:pt x="305393" y="0"/>
                  </a:lnTo>
                  <a:lnTo>
                    <a:pt x="295604" y="15620"/>
                  </a:lnTo>
                  <a:lnTo>
                    <a:pt x="287430" y="32238"/>
                  </a:lnTo>
                  <a:lnTo>
                    <a:pt x="280978" y="49751"/>
                  </a:lnTo>
                  <a:lnTo>
                    <a:pt x="276354" y="68056"/>
                  </a:lnTo>
                  <a:lnTo>
                    <a:pt x="287393" y="68056"/>
                  </a:lnTo>
                  <a:lnTo>
                    <a:pt x="326484" y="75875"/>
                  </a:lnTo>
                  <a:lnTo>
                    <a:pt x="359957" y="98236"/>
                  </a:lnTo>
                  <a:lnTo>
                    <a:pt x="382525" y="131402"/>
                  </a:lnTo>
                  <a:lnTo>
                    <a:pt x="390800" y="172017"/>
                  </a:lnTo>
                  <a:lnTo>
                    <a:pt x="388104" y="195599"/>
                  </a:lnTo>
                  <a:lnTo>
                    <a:pt x="368331" y="236468"/>
                  </a:lnTo>
                  <a:lnTo>
                    <a:pt x="337890" y="262555"/>
                  </a:lnTo>
                  <a:lnTo>
                    <a:pt x="304121" y="274732"/>
                  </a:lnTo>
                  <a:lnTo>
                    <a:pt x="285494" y="276359"/>
                  </a:lnTo>
                  <a:close/>
                </a:path>
                <a:path w="391159" h="276859" extrusionOk="0">
                  <a:moveTo>
                    <a:pt x="108425" y="68056"/>
                  </a:moveTo>
                  <a:lnTo>
                    <a:pt x="96123" y="68056"/>
                  </a:lnTo>
                  <a:lnTo>
                    <a:pt x="99149" y="67801"/>
                  </a:lnTo>
                  <a:lnTo>
                    <a:pt x="102194" y="67676"/>
                  </a:lnTo>
                  <a:lnTo>
                    <a:pt x="105284" y="67676"/>
                  </a:lnTo>
                  <a:lnTo>
                    <a:pt x="108425" y="68056"/>
                  </a:lnTo>
                  <a:close/>
                </a:path>
                <a:path w="391159" h="276859" extrusionOk="0">
                  <a:moveTo>
                    <a:pt x="287393" y="68056"/>
                  </a:moveTo>
                  <a:lnTo>
                    <a:pt x="276354" y="68056"/>
                  </a:lnTo>
                  <a:lnTo>
                    <a:pt x="279360" y="67801"/>
                  </a:lnTo>
                  <a:lnTo>
                    <a:pt x="282427" y="67676"/>
                  </a:lnTo>
                  <a:lnTo>
                    <a:pt x="285494" y="67676"/>
                  </a:lnTo>
                  <a:lnTo>
                    <a:pt x="287393" y="68056"/>
                  </a:lnTo>
                  <a:close/>
                </a:path>
              </a:pathLst>
            </a:custGeom>
            <a:solidFill>
              <a:srgbClr val="00AA7E"/>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1734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F06217B-3145-6D21-94AC-E634370CF8FF}"/>
              </a:ext>
            </a:extLst>
          </p:cNvPr>
          <p:cNvGrpSpPr/>
          <p:nvPr/>
        </p:nvGrpSpPr>
        <p:grpSpPr>
          <a:xfrm>
            <a:off x="2972843" y="5511474"/>
            <a:ext cx="4753450" cy="1270574"/>
            <a:chOff x="91266" y="8196071"/>
            <a:chExt cx="2498725" cy="2218184"/>
          </a:xfrm>
        </p:grpSpPr>
        <p:sp>
          <p:nvSpPr>
            <p:cNvPr id="48" name="object 41">
              <a:extLst>
                <a:ext uri="{FF2B5EF4-FFF2-40B4-BE49-F238E27FC236}">
                  <a16:creationId xmlns:a16="http://schemas.microsoft.com/office/drawing/2014/main" id="{CB9CDF36-C1E7-9DC5-C072-8FE9940570F8}"/>
                </a:ext>
              </a:extLst>
            </p:cNvPr>
            <p:cNvSpPr txBox="1"/>
            <p:nvPr/>
          </p:nvSpPr>
          <p:spPr>
            <a:xfrm>
              <a:off x="638595" y="9836983"/>
              <a:ext cx="1362513" cy="29104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lang="en-AU"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Tim Hewat</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r>
                <a:rPr kumimoji="0" sz="1000" b="0" i="0" u="none" strike="noStrike" kern="1200" cap="none" spc="12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lang="en-AU" sz="1000" b="0" i="0" u="none" strike="noStrike" kern="1200" cap="none" spc="3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Head of Data Services</a:t>
              </a:r>
              <a:endParaRPr kumimoji="0"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Tahoma"/>
              </a:endParaRPr>
            </a:p>
          </p:txBody>
        </p:sp>
        <p:sp>
          <p:nvSpPr>
            <p:cNvPr id="50" name="Rectangle 49">
              <a:extLst>
                <a:ext uri="{FF2B5EF4-FFF2-40B4-BE49-F238E27FC236}">
                  <a16:creationId xmlns:a16="http://schemas.microsoft.com/office/drawing/2014/main" id="{8C318E8E-FF15-FFA8-A833-1E97C3047EE1}"/>
                </a:ext>
              </a:extLst>
            </p:cNvPr>
            <p:cNvSpPr/>
            <p:nvPr/>
          </p:nvSpPr>
          <p:spPr>
            <a:xfrm>
              <a:off x="91266" y="8196071"/>
              <a:ext cx="2498725" cy="2218184"/>
            </a:xfrm>
            <a:prstGeom prst="rect">
              <a:avLst/>
            </a:prstGeom>
            <a:noFill/>
            <a:ln>
              <a:solidFill>
                <a:srgbClr val="0E2A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bject 42">
              <a:extLst>
                <a:ext uri="{FF2B5EF4-FFF2-40B4-BE49-F238E27FC236}">
                  <a16:creationId xmlns:a16="http://schemas.microsoft.com/office/drawing/2014/main" id="{675A7C81-6A86-C5DE-4101-842DAD62F0C6}"/>
                </a:ext>
              </a:extLst>
            </p:cNvPr>
            <p:cNvSpPr txBox="1"/>
            <p:nvPr/>
          </p:nvSpPr>
          <p:spPr>
            <a:xfrm>
              <a:off x="226466" y="8549415"/>
              <a:ext cx="2228324" cy="1212896"/>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32100"/>
                </a:lnSpc>
                <a:spcBef>
                  <a:spcPts val="10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r>
                <a:rPr kumimoji="0" lang="en-US" sz="1000" b="0" i="0" u="none" strike="noStrike" kern="1200" cap="none" spc="0" normalizeH="0" baseline="0" noProof="0" err="1">
                  <a:ln>
                    <a:noFill/>
                  </a:ln>
                  <a:solidFill>
                    <a:srgbClr val="212121"/>
                  </a:solidFill>
                  <a:effectLst/>
                  <a:uLnTx/>
                  <a:uFillTx/>
                  <a:latin typeface="Roboto" panose="02000000000000000000" pitchFamily="2" charset="0"/>
                  <a:ea typeface="Roboto" panose="02000000000000000000" pitchFamily="2" charset="0"/>
                  <a:cs typeface="Tahoma"/>
                </a:rPr>
                <a:t>intelia’s</a:t>
              </a: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team were fantastic</a:t>
              </a:r>
              <a:r>
                <a:rPr kumimoji="0" lang="en-US" sz="1000" b="0" i="0" u="none" strike="noStrike" kern="1200" cap="none" spc="20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details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like</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breakdown</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of</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your</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funding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while</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others,</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like</a:t>
              </a:r>
              <a:r>
                <a:rPr kumimoji="0" sz="1000" b="0" i="0" u="none" strike="noStrike" kern="1200" cap="none" spc="18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your</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trustees,</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will </a:t>
              </a:r>
              <a:r>
                <a:rPr kumimoji="0" sz="1000" b="0" i="0" u="none" strike="noStrike" kern="1200" cap="none" spc="5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be</a:t>
              </a:r>
              <a:r>
                <a:rPr kumimoji="0" sz="1000" b="0" i="0" u="none" strike="noStrike" kern="1200" cap="none" spc="13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more</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interested</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in</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 </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challenges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5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encountered</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and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lessons</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learned</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from</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them.</a:t>
              </a:r>
              <a:r>
                <a:rPr kumimoji="0" lang="en-US"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endParaRPr kumimoji="0"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Tahoma"/>
              </a:endParaRPr>
            </a:p>
          </p:txBody>
        </p:sp>
      </p:grpSp>
      <p:cxnSp>
        <p:nvCxnSpPr>
          <p:cNvPr id="75" name="Straight Connector 74">
            <a:extLst>
              <a:ext uri="{FF2B5EF4-FFF2-40B4-BE49-F238E27FC236}">
                <a16:creationId xmlns:a16="http://schemas.microsoft.com/office/drawing/2014/main" id="{7594B3FF-E945-5D47-0FA3-057E4E7A6C97}"/>
              </a:ext>
            </a:extLst>
          </p:cNvPr>
          <p:cNvCxnSpPr>
            <a:cxnSpLocks/>
          </p:cNvCxnSpPr>
          <p:nvPr/>
        </p:nvCxnSpPr>
        <p:spPr>
          <a:xfrm>
            <a:off x="7726294" y="1611330"/>
            <a:ext cx="0" cy="3738219"/>
          </a:xfrm>
          <a:prstGeom prst="line">
            <a:avLst/>
          </a:prstGeom>
          <a:ln>
            <a:solidFill>
              <a:srgbClr val="0E2A3F"/>
            </a:solidFill>
          </a:ln>
        </p:spPr>
        <p:style>
          <a:lnRef idx="1">
            <a:schemeClr val="accent1"/>
          </a:lnRef>
          <a:fillRef idx="0">
            <a:schemeClr val="accent1"/>
          </a:fillRef>
          <a:effectRef idx="0">
            <a:schemeClr val="accent1"/>
          </a:effectRef>
          <a:fontRef idx="minor">
            <a:schemeClr val="tx1"/>
          </a:fontRef>
        </p:style>
      </p:cxnSp>
      <p:sp>
        <p:nvSpPr>
          <p:cNvPr id="15" name="object 37">
            <a:extLst>
              <a:ext uri="{FF2B5EF4-FFF2-40B4-BE49-F238E27FC236}">
                <a16:creationId xmlns:a16="http://schemas.microsoft.com/office/drawing/2014/main" id="{CD324C2E-9ED2-FD3D-F0AA-E97D44868E6C}"/>
              </a:ext>
            </a:extLst>
          </p:cNvPr>
          <p:cNvSpPr txBox="1">
            <a:spLocks/>
          </p:cNvSpPr>
          <p:nvPr/>
        </p:nvSpPr>
        <p:spPr>
          <a:xfrm>
            <a:off x="316834" y="552282"/>
            <a:ext cx="6661996" cy="874598"/>
          </a:xfrm>
          <a:prstGeom prst="rect">
            <a:avLst/>
          </a:prstGeom>
        </p:spPr>
        <p:txBody>
          <a:bodyPr vert="horz" wrap="square" lIns="0" tIns="12700" rIns="0" bIns="0" rtlCol="0" anchor="t">
            <a:spAutoFit/>
          </a:bodyPr>
          <a:lstStyle>
            <a:lvl1pPr>
              <a:defRPr sz="4200" b="1" i="0">
                <a:solidFill>
                  <a:schemeClr val="bg1"/>
                </a:solidFill>
                <a:latin typeface="Roboto"/>
                <a:ea typeface="+mj-ea"/>
                <a:cs typeface="Roboto"/>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2800" b="1" i="0" u="none" strike="noStrike" kern="0" cap="none" spc="0" normalizeH="0" baseline="0" noProof="0">
                <a:ln>
                  <a:noFill/>
                </a:ln>
                <a:solidFill>
                  <a:prstClr val="white"/>
                </a:solidFill>
                <a:effectLst/>
                <a:uLnTx/>
                <a:uFillTx/>
                <a:latin typeface="Roboto"/>
                <a:ea typeface="+mj-ea"/>
              </a:rPr>
              <a:t>Case</a:t>
            </a:r>
            <a:r>
              <a:rPr kumimoji="0" lang="en-AU" sz="2800" b="1" i="0" u="none" strike="noStrike" kern="0" cap="none" spc="-15" normalizeH="0" baseline="0" noProof="0">
                <a:ln>
                  <a:noFill/>
                </a:ln>
                <a:solidFill>
                  <a:prstClr val="white"/>
                </a:solidFill>
                <a:effectLst/>
                <a:uLnTx/>
                <a:uFillTx/>
                <a:latin typeface="Roboto"/>
                <a:ea typeface="+mj-ea"/>
              </a:rPr>
              <a:t> </a:t>
            </a:r>
            <a:r>
              <a:rPr kumimoji="0" lang="en-AU" sz="2800" b="1" i="0" u="none" strike="noStrike" kern="0" cap="none" spc="-10" normalizeH="0" baseline="0" noProof="0">
                <a:ln>
                  <a:noFill/>
                </a:ln>
                <a:solidFill>
                  <a:prstClr val="white"/>
                </a:solidFill>
                <a:effectLst/>
                <a:uLnTx/>
                <a:uFillTx/>
                <a:latin typeface="Roboto"/>
                <a:ea typeface="+mj-ea"/>
              </a:rPr>
              <a:t>Study – AI/ML</a:t>
            </a:r>
            <a:br>
              <a:rPr kumimoji="0" lang="en-AU" sz="2800" b="0" i="0" u="none" strike="noStrike" kern="0" cap="none" spc="0" normalizeH="0" baseline="0" noProof="0">
                <a:ln>
                  <a:noFill/>
                </a:ln>
                <a:solidFill>
                  <a:prstClr val="white"/>
                </a:solidFill>
                <a:effectLst/>
                <a:uLnTx/>
                <a:uFillTx/>
                <a:latin typeface="Roboto" panose="02000000000000000000" pitchFamily="2" charset="0"/>
                <a:ea typeface="+mj-ea"/>
              </a:rPr>
            </a:br>
            <a:endParaRPr kumimoji="0" lang="en-AU" sz="2800" b="1" i="0" u="none" strike="noStrike" kern="0" cap="none" spc="-10" normalizeH="0" baseline="0" noProof="0">
              <a:ln>
                <a:noFill/>
              </a:ln>
              <a:solidFill>
                <a:sysClr val="window" lastClr="FFFFFF"/>
              </a:solidFill>
              <a:effectLst/>
              <a:uLnTx/>
              <a:uFillTx/>
              <a:latin typeface="Roboto"/>
              <a:ea typeface="+mj-ea"/>
            </a:endParaRPr>
          </a:p>
        </p:txBody>
      </p:sp>
      <p:pic>
        <p:nvPicPr>
          <p:cNvPr id="16" name="bg object 23">
            <a:extLst>
              <a:ext uri="{FF2B5EF4-FFF2-40B4-BE49-F238E27FC236}">
                <a16:creationId xmlns:a16="http://schemas.microsoft.com/office/drawing/2014/main" id="{1F963E9B-BB0D-444B-59F4-E587E16A2F55}"/>
              </a:ext>
            </a:extLst>
          </p:cNvPr>
          <p:cNvPicPr/>
          <p:nvPr/>
        </p:nvPicPr>
        <p:blipFill>
          <a:blip r:embed="rId2" cstate="print"/>
          <a:stretch>
            <a:fillRect/>
          </a:stretch>
        </p:blipFill>
        <p:spPr>
          <a:xfrm>
            <a:off x="273542" y="156801"/>
            <a:ext cx="1368092" cy="361961"/>
          </a:xfrm>
          <a:prstGeom prst="rect">
            <a:avLst/>
          </a:prstGeom>
        </p:spPr>
      </p:pic>
      <p:pic>
        <p:nvPicPr>
          <p:cNvPr id="17" name="Picture 16" descr="A group of colorful symbols&#10;&#10;Description automatically generated with medium confidence">
            <a:extLst>
              <a:ext uri="{FF2B5EF4-FFF2-40B4-BE49-F238E27FC236}">
                <a16:creationId xmlns:a16="http://schemas.microsoft.com/office/drawing/2014/main" id="{865152CC-7651-C287-3FEF-D7C2C715E4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3341" y="70998"/>
            <a:ext cx="1394557" cy="563411"/>
          </a:xfrm>
          <a:prstGeom prst="rect">
            <a:avLst/>
          </a:prstGeom>
        </p:spPr>
      </p:pic>
      <p:sp>
        <p:nvSpPr>
          <p:cNvPr id="18" name="object 27">
            <a:extLst>
              <a:ext uri="{FF2B5EF4-FFF2-40B4-BE49-F238E27FC236}">
                <a16:creationId xmlns:a16="http://schemas.microsoft.com/office/drawing/2014/main" id="{1759BADB-DBF3-5EEA-C278-C70AE3057212}"/>
              </a:ext>
            </a:extLst>
          </p:cNvPr>
          <p:cNvSpPr txBox="1"/>
          <p:nvPr/>
        </p:nvSpPr>
        <p:spPr>
          <a:xfrm>
            <a:off x="10860567" y="249594"/>
            <a:ext cx="1331433" cy="197233"/>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32100"/>
              </a:lnSpc>
              <a:spcBef>
                <a:spcPts val="365"/>
              </a:spcBef>
              <a:spcAft>
                <a:spcPts val="0"/>
              </a:spcAft>
              <a:buClrTx/>
              <a:buSzTx/>
              <a:buFontTx/>
              <a:buNone/>
              <a:tabLst/>
              <a:defRPr/>
            </a:pPr>
            <a:r>
              <a:rPr kumimoji="0" lang="en-US" sz="1000" b="0" i="0" u="none" strike="noStrike" kern="0" cap="none" spc="35" normalizeH="0" baseline="0" noProof="0">
                <a:ln>
                  <a:noFill/>
                </a:ln>
                <a:solidFill>
                  <a:prstClr val="white"/>
                </a:solidFill>
                <a:effectLst/>
                <a:uLnTx/>
                <a:uFillTx/>
                <a:latin typeface="Roboto" panose="02000000000000000000" pitchFamily="2" charset="0"/>
                <a:ea typeface="Roboto" panose="02000000000000000000" pitchFamily="2" charset="0"/>
                <a:cs typeface="Tahoma"/>
              </a:rPr>
              <a:t>www.intelia.ai</a:t>
            </a:r>
            <a:endParaRPr kumimoji="0" sz="1000" b="0"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Tahoma"/>
            </a:endParaRPr>
          </a:p>
        </p:txBody>
      </p:sp>
      <p:cxnSp>
        <p:nvCxnSpPr>
          <p:cNvPr id="20" name="Straight Connector 19">
            <a:extLst>
              <a:ext uri="{FF2B5EF4-FFF2-40B4-BE49-F238E27FC236}">
                <a16:creationId xmlns:a16="http://schemas.microsoft.com/office/drawing/2014/main" id="{BE0D2C8A-B3B2-2928-7B96-948A4BD3F81C}"/>
              </a:ext>
            </a:extLst>
          </p:cNvPr>
          <p:cNvCxnSpPr>
            <a:cxnSpLocks/>
          </p:cNvCxnSpPr>
          <p:nvPr/>
        </p:nvCxnSpPr>
        <p:spPr>
          <a:xfrm>
            <a:off x="2994406" y="2129318"/>
            <a:ext cx="0" cy="3114274"/>
          </a:xfrm>
          <a:prstGeom prst="line">
            <a:avLst/>
          </a:prstGeom>
          <a:ln>
            <a:solidFill>
              <a:srgbClr val="0E2A3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83365EC-7DB8-AD71-8EC5-1ADBB2192780}"/>
              </a:ext>
            </a:extLst>
          </p:cNvPr>
          <p:cNvSpPr/>
          <p:nvPr/>
        </p:nvSpPr>
        <p:spPr>
          <a:xfrm>
            <a:off x="7424956" y="1588697"/>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22" name="bg object 16">
            <a:extLst>
              <a:ext uri="{FF2B5EF4-FFF2-40B4-BE49-F238E27FC236}">
                <a16:creationId xmlns:a16="http://schemas.microsoft.com/office/drawing/2014/main" id="{E338DC0E-B0F1-63C8-F4A1-7A91E83C02F5}"/>
              </a:ext>
            </a:extLst>
          </p:cNvPr>
          <p:cNvSpPr/>
          <p:nvPr/>
        </p:nvSpPr>
        <p:spPr>
          <a:xfrm>
            <a:off x="0" y="3989522"/>
            <a:ext cx="2616199" cy="2792525"/>
          </a:xfrm>
          <a:custGeom>
            <a:avLst/>
            <a:gdLst/>
            <a:ahLst/>
            <a:cxnLst/>
            <a:rect l="l" t="t" r="r" b="b"/>
            <a:pathLst>
              <a:path w="2695575" h="3548379">
                <a:moveTo>
                  <a:pt x="2424390" y="3547959"/>
                </a:moveTo>
                <a:lnTo>
                  <a:pt x="0" y="3547959"/>
                </a:lnTo>
                <a:lnTo>
                  <a:pt x="0" y="0"/>
                </a:lnTo>
                <a:lnTo>
                  <a:pt x="2424385" y="0"/>
                </a:lnTo>
                <a:lnTo>
                  <a:pt x="2472939" y="4371"/>
                </a:lnTo>
                <a:lnTo>
                  <a:pt x="2518675" y="16970"/>
                </a:lnTo>
                <a:lnTo>
                  <a:pt x="2560820" y="37023"/>
                </a:lnTo>
                <a:lnTo>
                  <a:pt x="2598602" y="63759"/>
                </a:lnTo>
                <a:lnTo>
                  <a:pt x="2631247" y="96404"/>
                </a:lnTo>
                <a:lnTo>
                  <a:pt x="2657982" y="134185"/>
                </a:lnTo>
                <a:lnTo>
                  <a:pt x="2678036" y="176330"/>
                </a:lnTo>
                <a:lnTo>
                  <a:pt x="2690635" y="222066"/>
                </a:lnTo>
                <a:lnTo>
                  <a:pt x="2695006" y="270620"/>
                </a:lnTo>
                <a:lnTo>
                  <a:pt x="2695006" y="3277339"/>
                </a:lnTo>
                <a:lnTo>
                  <a:pt x="2690635" y="3325892"/>
                </a:lnTo>
                <a:lnTo>
                  <a:pt x="2678036" y="3371628"/>
                </a:lnTo>
                <a:lnTo>
                  <a:pt x="2657982" y="3413774"/>
                </a:lnTo>
                <a:lnTo>
                  <a:pt x="2631247" y="3451555"/>
                </a:lnTo>
                <a:lnTo>
                  <a:pt x="2598602" y="3484200"/>
                </a:lnTo>
                <a:lnTo>
                  <a:pt x="2560820" y="3510935"/>
                </a:lnTo>
                <a:lnTo>
                  <a:pt x="2518675" y="3530989"/>
                </a:lnTo>
                <a:lnTo>
                  <a:pt x="2472939" y="3543588"/>
                </a:lnTo>
                <a:lnTo>
                  <a:pt x="2424390" y="3547959"/>
                </a:lnTo>
                <a:close/>
              </a:path>
            </a:pathLst>
          </a:custGeom>
          <a:solidFill>
            <a:srgbClr val="00AA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9">
            <a:extLst>
              <a:ext uri="{FF2B5EF4-FFF2-40B4-BE49-F238E27FC236}">
                <a16:creationId xmlns:a16="http://schemas.microsoft.com/office/drawing/2014/main" id="{A21E5D37-428B-2E67-F4E6-08740D6B4F86}"/>
              </a:ext>
            </a:extLst>
          </p:cNvPr>
          <p:cNvSpPr txBox="1"/>
          <p:nvPr/>
        </p:nvSpPr>
        <p:spPr>
          <a:xfrm>
            <a:off x="3374485" y="1891093"/>
            <a:ext cx="3869984" cy="1835118"/>
          </a:xfrm>
          <a:prstGeom prst="rect">
            <a:avLst/>
          </a:prstGeom>
        </p:spPr>
        <p:txBody>
          <a:bodyPr vert="horz" wrap="square" lIns="0" tIns="12700" rIns="0" bIns="0" rtlCol="0">
            <a:spAutoFit/>
          </a:bodyPr>
          <a:lstStyle>
            <a:defPPr>
              <a:defRPr lang="en-US"/>
            </a:defPPr>
            <a:lvl1pPr marR="0" lvl="0" indent="0" defTabSz="584200" fontAlgn="auto" hangingPunct="0">
              <a:lnSpc>
                <a:spcPct val="100000"/>
              </a:lnSpc>
              <a:spcBef>
                <a:spcPts val="0"/>
              </a:spcBef>
              <a:spcAft>
                <a:spcPts val="0"/>
              </a:spcAft>
              <a:buClrTx/>
              <a:buSzTx/>
              <a:buFontTx/>
              <a:buNone/>
              <a:tabLst/>
              <a:defRPr sz="1000">
                <a:solidFill>
                  <a:srgbClr val="212B40"/>
                </a:solidFill>
                <a:latin typeface="Roboto"/>
                <a:cs typeface="Roboto"/>
              </a:defRPr>
            </a:lvl1p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B40"/>
                </a:solidFill>
                <a:effectLst/>
                <a:uLnTx/>
                <a:uFillTx/>
                <a:latin typeface="Roboto"/>
                <a:ea typeface="+mn-ea"/>
              </a:rPr>
              <a:t>Over the past year, there were many notable power system and market events that required large amounts of contingency Frequency Control Ancillary Services (FCAS) or energy-only responses. A large energy market company needed to </a:t>
            </a:r>
            <a:r>
              <a:rPr kumimoji="0" lang="en-US" sz="1000" b="0" i="0" u="none" strike="noStrike" kern="1200" cap="none" spc="0" normalizeH="0" baseline="0" noProof="0" err="1">
                <a:ln>
                  <a:noFill/>
                </a:ln>
                <a:solidFill>
                  <a:srgbClr val="212B40"/>
                </a:solidFill>
                <a:effectLst/>
                <a:uLnTx/>
                <a:uFillTx/>
                <a:latin typeface="Roboto"/>
                <a:ea typeface="+mn-ea"/>
              </a:rPr>
              <a:t>analyse</a:t>
            </a:r>
            <a:r>
              <a:rPr kumimoji="0" lang="en-US" sz="1000" b="0" i="0" u="none" strike="noStrike" kern="1200" cap="none" spc="0" normalizeH="0" baseline="0" noProof="0">
                <a:ln>
                  <a:noFill/>
                </a:ln>
                <a:solidFill>
                  <a:srgbClr val="212B40"/>
                </a:solidFill>
                <a:effectLst/>
                <a:uLnTx/>
                <a:uFillTx/>
                <a:latin typeface="Roboto"/>
                <a:ea typeface="+mn-ea"/>
              </a:rPr>
              <a:t> these data to draw insights on how the VPPs are interacting with the power system. </a:t>
            </a:r>
            <a:r>
              <a:rPr kumimoji="0" lang="en-AU" sz="1000" b="0" i="0" u="none" strike="noStrike" kern="1200" cap="none" spc="0" normalizeH="0" baseline="0" noProof="0">
                <a:ln>
                  <a:noFill/>
                </a:ln>
                <a:solidFill>
                  <a:srgbClr val="212B40"/>
                </a:solidFill>
                <a:effectLst/>
                <a:uLnTx/>
                <a:uFillTx/>
                <a:latin typeface="Roboto"/>
                <a:ea typeface="+mn-ea"/>
                <a:sym typeface="Helvetica Neue Medium"/>
              </a:rPr>
              <a:t>VPPs need to integrate with the client’s system using VPP Demonstrations APIs and send required large volume of data real-time for analysis.</a:t>
            </a:r>
            <a:endParaRPr kumimoji="0" lang="en-US" sz="1000" b="0" i="0" u="none" strike="noStrike" kern="1200" cap="none" spc="0" normalizeH="0" baseline="0" noProof="0">
              <a:ln>
                <a:noFill/>
              </a:ln>
              <a:solidFill>
                <a:srgbClr val="212B40"/>
              </a:solidFill>
              <a:effectLst/>
              <a:uLnTx/>
              <a:uFillTx/>
              <a:latin typeface="Roboto"/>
              <a:ea typeface="+mn-ea"/>
            </a:endParaRP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212B40"/>
              </a:solidFill>
              <a:effectLst/>
              <a:uLnTx/>
              <a:uFillTx/>
              <a:latin typeface="Roboto"/>
              <a:ea typeface="+mn-ea"/>
            </a:endParaRPr>
          </a:p>
        </p:txBody>
      </p:sp>
      <p:sp>
        <p:nvSpPr>
          <p:cNvPr id="24" name="object 31">
            <a:extLst>
              <a:ext uri="{FF2B5EF4-FFF2-40B4-BE49-F238E27FC236}">
                <a16:creationId xmlns:a16="http://schemas.microsoft.com/office/drawing/2014/main" id="{54188DC0-D0FE-EA63-1873-8482ADFFEAF5}"/>
              </a:ext>
            </a:extLst>
          </p:cNvPr>
          <p:cNvSpPr txBox="1"/>
          <p:nvPr/>
        </p:nvSpPr>
        <p:spPr>
          <a:xfrm>
            <a:off x="3374485" y="3782349"/>
            <a:ext cx="3849557" cy="1243930"/>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intelia worked with the client to formalise, design and develop these API specifications into a scalable, cloud-based platform. This involved standing up a scrum team made up of a scrum master, three integration engineers and two automation testers supported by a solution architect. </a:t>
            </a: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endParaRPr>
          </a:p>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This team would be the first to deliver a solution into production using an Agile approach for this client.</a:t>
            </a:r>
          </a:p>
        </p:txBody>
      </p:sp>
      <p:sp>
        <p:nvSpPr>
          <p:cNvPr id="25" name="object 34">
            <a:extLst>
              <a:ext uri="{FF2B5EF4-FFF2-40B4-BE49-F238E27FC236}">
                <a16:creationId xmlns:a16="http://schemas.microsoft.com/office/drawing/2014/main" id="{EA7C1E8D-2B3C-F2D1-E212-1AF5BADCD60C}"/>
              </a:ext>
            </a:extLst>
          </p:cNvPr>
          <p:cNvSpPr txBox="1"/>
          <p:nvPr/>
        </p:nvSpPr>
        <p:spPr>
          <a:xfrm>
            <a:off x="252559" y="4158877"/>
            <a:ext cx="2116944" cy="200311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500" b="1" i="0" u="none" strike="noStrike" kern="1200" cap="none" spc="-10" normalizeH="0" baseline="0" noProof="0">
                <a:ln>
                  <a:noFill/>
                </a:ln>
                <a:solidFill>
                  <a:srgbClr val="FFFFFF"/>
                </a:solidFill>
                <a:effectLst/>
                <a:uLnTx/>
                <a:uFillTx/>
                <a:latin typeface="Roboto"/>
                <a:ea typeface="+mn-ea"/>
                <a:cs typeface="Roboto"/>
              </a:rPr>
              <a:t>Australian Energy Market Operator (AEMO)</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Roboto"/>
                <a:ea typeface="+mn-ea"/>
                <a:cs typeface="Roboto"/>
              </a:rPr>
              <a:t>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white"/>
                </a:solidFill>
                <a:effectLst/>
                <a:uLnTx/>
                <a:uFillTx/>
                <a:latin typeface="Roboto"/>
                <a:ea typeface="+mn-ea"/>
                <a:cs typeface="Roboto"/>
              </a:rPr>
              <a:t>AEMO, manages electricity and gas systems and markets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white"/>
                </a:solidFill>
                <a:effectLst/>
                <a:uLnTx/>
                <a:uFillTx/>
                <a:latin typeface="Roboto"/>
                <a:ea typeface="+mn-ea"/>
                <a:cs typeface="Roboto"/>
              </a:rPr>
              <a:t>across Australia, helping to ensure Australians have access to affordable, secure and reliable energy.</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Roboto"/>
              <a:ea typeface="+mn-ea"/>
              <a:cs typeface="Roboto"/>
            </a:endParaRPr>
          </a:p>
        </p:txBody>
      </p:sp>
      <p:sp>
        <p:nvSpPr>
          <p:cNvPr id="26" name="object 38">
            <a:extLst>
              <a:ext uri="{FF2B5EF4-FFF2-40B4-BE49-F238E27FC236}">
                <a16:creationId xmlns:a16="http://schemas.microsoft.com/office/drawing/2014/main" id="{C66AC46E-2735-98D6-F6F0-4163DEF07545}"/>
              </a:ext>
            </a:extLst>
          </p:cNvPr>
          <p:cNvSpPr txBox="1"/>
          <p:nvPr/>
        </p:nvSpPr>
        <p:spPr>
          <a:xfrm>
            <a:off x="291189" y="1481058"/>
            <a:ext cx="2706690" cy="2269852"/>
          </a:xfrm>
          <a:prstGeom prst="rect">
            <a:avLst/>
          </a:prstGeom>
          <a:ln w="19050" cmpd="sng">
            <a:noFill/>
            <a:prstDash val="solid"/>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Data Analytics</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Architecture &amp; security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Engineering &amp; ingestion</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lang="en-AU" sz="1200">
              <a:solidFill>
                <a:srgbClr val="0E2A3F"/>
              </a:solidFill>
              <a:latin typeface="Roboto"/>
              <a:cs typeface="Roboto"/>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Cloud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Architecture &amp; design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Cloud infrastructure implementation</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Infrastructure automation &amp; DevOps</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Cloud data store </a:t>
            </a:r>
          </a:p>
        </p:txBody>
      </p:sp>
      <p:sp>
        <p:nvSpPr>
          <p:cNvPr id="28" name="object 31">
            <a:extLst>
              <a:ext uri="{FF2B5EF4-FFF2-40B4-BE49-F238E27FC236}">
                <a16:creationId xmlns:a16="http://schemas.microsoft.com/office/drawing/2014/main" id="{1762D708-DDFE-CFAB-4EBA-820BC48A4944}"/>
              </a:ext>
            </a:extLst>
          </p:cNvPr>
          <p:cNvSpPr txBox="1"/>
          <p:nvPr/>
        </p:nvSpPr>
        <p:spPr>
          <a:xfrm>
            <a:off x="8098467" y="1965068"/>
            <a:ext cx="3899545" cy="1705595"/>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The client embarked on the establishment of a new application programming interface (API) management platform with the launch of the VPP Demonstrations. This required establishing patterns for the multi-cloud integration for the first time.</a:t>
            </a: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endParaRPr>
          </a:p>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intelia, a key development partner for this client has also developed its systems to receive operational data from VPPs that provides visibility of the distribution connected distributed energy resource (DER) to the business. This helps the client learn how to integrate VPPs into the market at scale, which then inform appropriate regulatory and operational changes</a:t>
            </a:r>
            <a:r>
              <a:rPr kumimoji="0" lang="en-AU" sz="1000" b="0" i="0" u="none" strike="noStrike" kern="1200" cap="none" spc="0" normalizeH="0" baseline="0" noProof="0">
                <a:ln>
                  <a:noFill/>
                </a:ln>
                <a:solidFill>
                  <a:srgbClr val="212B40"/>
                </a:solidFill>
                <a:effectLst/>
                <a:uLnTx/>
                <a:uFillTx/>
                <a:latin typeface="Roboto Light"/>
                <a:ea typeface="+mn-ea"/>
                <a:cs typeface="+mn-cs"/>
                <a:sym typeface="Helvetica Neue Medium"/>
              </a:rPr>
              <a:t>.</a:t>
            </a:r>
          </a:p>
        </p:txBody>
      </p:sp>
      <p:grpSp>
        <p:nvGrpSpPr>
          <p:cNvPr id="31" name="Group 30">
            <a:extLst>
              <a:ext uri="{FF2B5EF4-FFF2-40B4-BE49-F238E27FC236}">
                <a16:creationId xmlns:a16="http://schemas.microsoft.com/office/drawing/2014/main" id="{EFDBFCB3-F3ED-B667-53B1-2F85A1D95499}"/>
              </a:ext>
            </a:extLst>
          </p:cNvPr>
          <p:cNvGrpSpPr/>
          <p:nvPr/>
        </p:nvGrpSpPr>
        <p:grpSpPr>
          <a:xfrm>
            <a:off x="2720833" y="3338203"/>
            <a:ext cx="4540498" cy="615272"/>
            <a:chOff x="2825502" y="4368434"/>
            <a:chExt cx="4540498" cy="615272"/>
          </a:xfrm>
        </p:grpSpPr>
        <p:sp>
          <p:nvSpPr>
            <p:cNvPr id="32" name="object 6">
              <a:extLst>
                <a:ext uri="{FF2B5EF4-FFF2-40B4-BE49-F238E27FC236}">
                  <a16:creationId xmlns:a16="http://schemas.microsoft.com/office/drawing/2014/main" id="{551197A2-F607-E6BD-ADFF-3451399F376E}"/>
                </a:ext>
              </a:extLst>
            </p:cNvPr>
            <p:cNvSpPr/>
            <p:nvPr/>
          </p:nvSpPr>
          <p:spPr>
            <a:xfrm flipV="1">
              <a:off x="3350807" y="4653704"/>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3" name="object 23">
              <a:extLst>
                <a:ext uri="{FF2B5EF4-FFF2-40B4-BE49-F238E27FC236}">
                  <a16:creationId xmlns:a16="http://schemas.microsoft.com/office/drawing/2014/main" id="{134B9576-5C77-18EF-390C-0443EB6C6672}"/>
                </a:ext>
              </a:extLst>
            </p:cNvPr>
            <p:cNvPicPr/>
            <p:nvPr/>
          </p:nvPicPr>
          <p:blipFill>
            <a:blip r:embed="rId4" cstate="print"/>
            <a:stretch>
              <a:fillRect/>
            </a:stretch>
          </p:blipFill>
          <p:spPr>
            <a:xfrm>
              <a:off x="7156293" y="4473100"/>
              <a:ext cx="162060" cy="103902"/>
            </a:xfrm>
            <a:prstGeom prst="rect">
              <a:avLst/>
            </a:prstGeom>
          </p:spPr>
        </p:pic>
        <p:sp>
          <p:nvSpPr>
            <p:cNvPr id="34" name="object 32">
              <a:extLst>
                <a:ext uri="{FF2B5EF4-FFF2-40B4-BE49-F238E27FC236}">
                  <a16:creationId xmlns:a16="http://schemas.microsoft.com/office/drawing/2014/main" id="{32371B57-4C21-0400-EF5B-D687E89FCAC4}"/>
                </a:ext>
              </a:extLst>
            </p:cNvPr>
            <p:cNvSpPr txBox="1"/>
            <p:nvPr/>
          </p:nvSpPr>
          <p:spPr>
            <a:xfrm>
              <a:off x="3498831" y="4368434"/>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intelia’s Approach</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35" name="Group 34">
              <a:extLst>
                <a:ext uri="{FF2B5EF4-FFF2-40B4-BE49-F238E27FC236}">
                  <a16:creationId xmlns:a16="http://schemas.microsoft.com/office/drawing/2014/main" id="{BDCAFD0A-22F5-6D89-8BA5-4F040D4BE9C7}"/>
                </a:ext>
              </a:extLst>
            </p:cNvPr>
            <p:cNvGrpSpPr/>
            <p:nvPr/>
          </p:nvGrpSpPr>
          <p:grpSpPr>
            <a:xfrm>
              <a:off x="2825502" y="4466181"/>
              <a:ext cx="565150" cy="517525"/>
              <a:chOff x="2880896" y="4105275"/>
              <a:chExt cx="565150" cy="517525"/>
            </a:xfrm>
          </p:grpSpPr>
          <p:sp>
            <p:nvSpPr>
              <p:cNvPr id="36" name="Oval 35">
                <a:extLst>
                  <a:ext uri="{FF2B5EF4-FFF2-40B4-BE49-F238E27FC236}">
                    <a16:creationId xmlns:a16="http://schemas.microsoft.com/office/drawing/2014/main" id="{D08FA88A-18FD-8FDF-6283-1A3B8A0276BD}"/>
                  </a:ext>
                </a:extLst>
              </p:cNvPr>
              <p:cNvSpPr/>
              <p:nvPr/>
            </p:nvSpPr>
            <p:spPr>
              <a:xfrm>
                <a:off x="2880896" y="4105275"/>
                <a:ext cx="565150" cy="517525"/>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37" name="Freeform 30">
                <a:extLst>
                  <a:ext uri="{FF2B5EF4-FFF2-40B4-BE49-F238E27FC236}">
                    <a16:creationId xmlns:a16="http://schemas.microsoft.com/office/drawing/2014/main" id="{92224B68-3FBD-5EE3-74E8-59D8E35A15E1}"/>
                  </a:ext>
                </a:extLst>
              </p:cNvPr>
              <p:cNvSpPr>
                <a:spLocks noEditPoints="1"/>
              </p:cNvSpPr>
              <p:nvPr/>
            </p:nvSpPr>
            <p:spPr bwMode="auto">
              <a:xfrm rot="2700000">
                <a:off x="3029023" y="4139633"/>
                <a:ext cx="261322" cy="435932"/>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38" name="Freeform 32">
                <a:extLst>
                  <a:ext uri="{FF2B5EF4-FFF2-40B4-BE49-F238E27FC236}">
                    <a16:creationId xmlns:a16="http://schemas.microsoft.com/office/drawing/2014/main" id="{21D8F4D2-8B53-8BDF-B4F3-F11CD1DCA96D}"/>
                  </a:ext>
                </a:extLst>
              </p:cNvPr>
              <p:cNvSpPr>
                <a:spLocks noEditPoints="1"/>
              </p:cNvSpPr>
              <p:nvPr/>
            </p:nvSpPr>
            <p:spPr bwMode="auto">
              <a:xfrm rot="2700000">
                <a:off x="3014273" y="4394936"/>
                <a:ext cx="83765" cy="133316"/>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grpSp>
      <p:sp>
        <p:nvSpPr>
          <p:cNvPr id="39" name="object 31">
            <a:extLst>
              <a:ext uri="{FF2B5EF4-FFF2-40B4-BE49-F238E27FC236}">
                <a16:creationId xmlns:a16="http://schemas.microsoft.com/office/drawing/2014/main" id="{B0A14E16-6211-D3B5-C236-8D6E6A379CB9}"/>
              </a:ext>
            </a:extLst>
          </p:cNvPr>
          <p:cNvSpPr txBox="1"/>
          <p:nvPr/>
        </p:nvSpPr>
        <p:spPr>
          <a:xfrm>
            <a:off x="8107864" y="4205462"/>
            <a:ext cx="3902849" cy="1243930"/>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Within the first few months of a yearlong trial program:</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Registered VPPs are able to transfer terabytes of real-time operational and forecast data for the first time using the APIs</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Significantly improved the client’s capability to draw insights on how VPPs are interacting with the power system</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By participating in the contingency FCAS markets using the APIs, VPPs were able to earn substantial revenue in a short period of time</a:t>
            </a:r>
          </a:p>
        </p:txBody>
      </p:sp>
      <p:grpSp>
        <p:nvGrpSpPr>
          <p:cNvPr id="40" name="Group 39">
            <a:extLst>
              <a:ext uri="{FF2B5EF4-FFF2-40B4-BE49-F238E27FC236}">
                <a16:creationId xmlns:a16="http://schemas.microsoft.com/office/drawing/2014/main" id="{8E5AC439-79DA-E440-79C8-A9EDED65B305}"/>
              </a:ext>
            </a:extLst>
          </p:cNvPr>
          <p:cNvGrpSpPr/>
          <p:nvPr/>
        </p:nvGrpSpPr>
        <p:grpSpPr>
          <a:xfrm>
            <a:off x="7426839" y="3797846"/>
            <a:ext cx="4533074" cy="558587"/>
            <a:chOff x="2832926" y="8434440"/>
            <a:chExt cx="4533074" cy="558587"/>
          </a:xfrm>
        </p:grpSpPr>
        <p:sp>
          <p:nvSpPr>
            <p:cNvPr id="41" name="object 6">
              <a:extLst>
                <a:ext uri="{FF2B5EF4-FFF2-40B4-BE49-F238E27FC236}">
                  <a16:creationId xmlns:a16="http://schemas.microsoft.com/office/drawing/2014/main" id="{F0660766-C7E2-198A-510D-FB47BA3785BD}"/>
                </a:ext>
              </a:extLst>
            </p:cNvPr>
            <p:cNvSpPr/>
            <p:nvPr/>
          </p:nvSpPr>
          <p:spPr>
            <a:xfrm flipV="1">
              <a:off x="3371321" y="8691162"/>
              <a:ext cx="3994679" cy="45719"/>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23">
              <a:extLst>
                <a:ext uri="{FF2B5EF4-FFF2-40B4-BE49-F238E27FC236}">
                  <a16:creationId xmlns:a16="http://schemas.microsoft.com/office/drawing/2014/main" id="{4AE8F55D-6743-1891-D55D-B8CA1A744126}"/>
                </a:ext>
              </a:extLst>
            </p:cNvPr>
            <p:cNvPicPr/>
            <p:nvPr/>
          </p:nvPicPr>
          <p:blipFill>
            <a:blip r:embed="rId4" cstate="print"/>
            <a:stretch>
              <a:fillRect/>
            </a:stretch>
          </p:blipFill>
          <p:spPr>
            <a:xfrm>
              <a:off x="7105493" y="8539106"/>
              <a:ext cx="162060" cy="103902"/>
            </a:xfrm>
            <a:prstGeom prst="rect">
              <a:avLst/>
            </a:prstGeom>
          </p:spPr>
        </p:pic>
        <p:sp>
          <p:nvSpPr>
            <p:cNvPr id="43" name="object 32">
              <a:extLst>
                <a:ext uri="{FF2B5EF4-FFF2-40B4-BE49-F238E27FC236}">
                  <a16:creationId xmlns:a16="http://schemas.microsoft.com/office/drawing/2014/main" id="{209DAB07-BC1C-9636-6150-68D736197C39}"/>
                </a:ext>
              </a:extLst>
            </p:cNvPr>
            <p:cNvSpPr txBox="1"/>
            <p:nvPr/>
          </p:nvSpPr>
          <p:spPr>
            <a:xfrm>
              <a:off x="3513951" y="8434440"/>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Outcome </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44" name="Group 43">
              <a:extLst>
                <a:ext uri="{FF2B5EF4-FFF2-40B4-BE49-F238E27FC236}">
                  <a16:creationId xmlns:a16="http://schemas.microsoft.com/office/drawing/2014/main" id="{A94BFE55-B71C-8458-1CDA-C5CDF5D0C2BC}"/>
                </a:ext>
              </a:extLst>
            </p:cNvPr>
            <p:cNvGrpSpPr/>
            <p:nvPr/>
          </p:nvGrpSpPr>
          <p:grpSpPr>
            <a:xfrm>
              <a:off x="2832926" y="8475039"/>
              <a:ext cx="574768" cy="517988"/>
              <a:chOff x="2910256" y="7805799"/>
              <a:chExt cx="574768" cy="517988"/>
            </a:xfrm>
          </p:grpSpPr>
          <p:sp>
            <p:nvSpPr>
              <p:cNvPr id="45" name="Oval 44">
                <a:extLst>
                  <a:ext uri="{FF2B5EF4-FFF2-40B4-BE49-F238E27FC236}">
                    <a16:creationId xmlns:a16="http://schemas.microsoft.com/office/drawing/2014/main" id="{A0B375ED-5B17-C556-17A5-4D9467D58521}"/>
                  </a:ext>
                </a:extLst>
              </p:cNvPr>
              <p:cNvSpPr/>
              <p:nvPr/>
            </p:nvSpPr>
            <p:spPr>
              <a:xfrm>
                <a:off x="2910256" y="7805799"/>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pic>
            <p:nvPicPr>
              <p:cNvPr id="46" name="Picture 2" descr="Handshake - Free hands and gestures icons">
                <a:extLst>
                  <a:ext uri="{FF2B5EF4-FFF2-40B4-BE49-F238E27FC236}">
                    <a16:creationId xmlns:a16="http://schemas.microsoft.com/office/drawing/2014/main" id="{53D9A795-AAEB-18A8-48D1-9A8B412C708B}"/>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3967" y="7884155"/>
                <a:ext cx="407854" cy="407854"/>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53" name="TextBox 52">
            <a:extLst>
              <a:ext uri="{FF2B5EF4-FFF2-40B4-BE49-F238E27FC236}">
                <a16:creationId xmlns:a16="http://schemas.microsoft.com/office/drawing/2014/main" id="{6E4EAC1C-0A9E-A326-9FAC-F0EE18A9117D}"/>
              </a:ext>
            </a:extLst>
          </p:cNvPr>
          <p:cNvSpPr txBox="1"/>
          <p:nvPr/>
        </p:nvSpPr>
        <p:spPr>
          <a:xfrm>
            <a:off x="7769310" y="6499764"/>
            <a:ext cx="4624370" cy="32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rPr>
              <a:t>With offices in Melbourne and Sydney, intelia is a technology consultancy specializing in all things data (strategy, architecture, governance, analytics, modern cloud data platforms and intelligent automation)</a:t>
            </a:r>
            <a:endParaRPr kumimoji="0" lang="en-AU" sz="75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endParaRPr>
          </a:p>
        </p:txBody>
      </p:sp>
      <p:grpSp>
        <p:nvGrpSpPr>
          <p:cNvPr id="54" name="Group 53">
            <a:extLst>
              <a:ext uri="{FF2B5EF4-FFF2-40B4-BE49-F238E27FC236}">
                <a16:creationId xmlns:a16="http://schemas.microsoft.com/office/drawing/2014/main" id="{62FA0344-63B8-FA85-9673-CAE06602E31E}"/>
              </a:ext>
            </a:extLst>
          </p:cNvPr>
          <p:cNvGrpSpPr/>
          <p:nvPr/>
        </p:nvGrpSpPr>
        <p:grpSpPr>
          <a:xfrm>
            <a:off x="2707022" y="1493031"/>
            <a:ext cx="4579709" cy="636287"/>
            <a:chOff x="2811691" y="2281883"/>
            <a:chExt cx="4579709" cy="636287"/>
          </a:xfrm>
        </p:grpSpPr>
        <p:pic>
          <p:nvPicPr>
            <p:cNvPr id="55" name="object 22">
              <a:extLst>
                <a:ext uri="{FF2B5EF4-FFF2-40B4-BE49-F238E27FC236}">
                  <a16:creationId xmlns:a16="http://schemas.microsoft.com/office/drawing/2014/main" id="{7C441AE6-669F-489C-6CA8-575B3418D532}"/>
                </a:ext>
              </a:extLst>
            </p:cNvPr>
            <p:cNvPicPr/>
            <p:nvPr/>
          </p:nvPicPr>
          <p:blipFill>
            <a:blip r:embed="rId7" cstate="print"/>
            <a:stretch>
              <a:fillRect/>
            </a:stretch>
          </p:blipFill>
          <p:spPr>
            <a:xfrm>
              <a:off x="7168993" y="2372549"/>
              <a:ext cx="162060" cy="103902"/>
            </a:xfrm>
            <a:prstGeom prst="rect">
              <a:avLst/>
            </a:prstGeom>
          </p:spPr>
        </p:pic>
        <p:sp>
          <p:nvSpPr>
            <p:cNvPr id="56" name="object 30">
              <a:extLst>
                <a:ext uri="{FF2B5EF4-FFF2-40B4-BE49-F238E27FC236}">
                  <a16:creationId xmlns:a16="http://schemas.microsoft.com/office/drawing/2014/main" id="{EB93F986-1D5D-4B85-38B2-589E3EF0BE8C}"/>
                </a:ext>
              </a:extLst>
            </p:cNvPr>
            <p:cNvSpPr txBox="1"/>
            <p:nvPr/>
          </p:nvSpPr>
          <p:spPr>
            <a:xfrm>
              <a:off x="3489852" y="2281883"/>
              <a:ext cx="22371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Problem </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57" name="Group 56">
              <a:extLst>
                <a:ext uri="{FF2B5EF4-FFF2-40B4-BE49-F238E27FC236}">
                  <a16:creationId xmlns:a16="http://schemas.microsoft.com/office/drawing/2014/main" id="{82782396-1318-3797-A305-CA956384A3F3}"/>
                </a:ext>
              </a:extLst>
            </p:cNvPr>
            <p:cNvGrpSpPr/>
            <p:nvPr/>
          </p:nvGrpSpPr>
          <p:grpSpPr>
            <a:xfrm>
              <a:off x="2811691" y="2400182"/>
              <a:ext cx="574768" cy="517988"/>
              <a:chOff x="2947478" y="2453812"/>
              <a:chExt cx="574768" cy="517988"/>
            </a:xfrm>
          </p:grpSpPr>
          <p:sp>
            <p:nvSpPr>
              <p:cNvPr id="59" name="Oval 58">
                <a:extLst>
                  <a:ext uri="{FF2B5EF4-FFF2-40B4-BE49-F238E27FC236}">
                    <a16:creationId xmlns:a16="http://schemas.microsoft.com/office/drawing/2014/main" id="{A76EA8AC-FBE4-A906-6DD2-A62A137B55AA}"/>
                  </a:ext>
                </a:extLst>
              </p:cNvPr>
              <p:cNvSpPr/>
              <p:nvPr/>
            </p:nvSpPr>
            <p:spPr>
              <a:xfrm>
                <a:off x="2947478" y="2453812"/>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60" name="Freeform 30">
                <a:extLst>
                  <a:ext uri="{FF2B5EF4-FFF2-40B4-BE49-F238E27FC236}">
                    <a16:creationId xmlns:a16="http://schemas.microsoft.com/office/drawing/2014/main" id="{305E174D-2C0E-5C48-ACC3-0161C36BF988}"/>
                  </a:ext>
                </a:extLst>
              </p:cNvPr>
              <p:cNvSpPr>
                <a:spLocks/>
              </p:cNvSpPr>
              <p:nvPr/>
            </p:nvSpPr>
            <p:spPr bwMode="auto">
              <a:xfrm>
                <a:off x="3023845" y="2543825"/>
                <a:ext cx="391078" cy="261545"/>
              </a:xfrm>
              <a:custGeom>
                <a:avLst/>
                <a:gdLst>
                  <a:gd name="T0" fmla="*/ 193 w 264"/>
                  <a:gd name="T1" fmla="*/ 176 h 176"/>
                  <a:gd name="T2" fmla="*/ 184 w 264"/>
                  <a:gd name="T3" fmla="*/ 167 h 176"/>
                  <a:gd name="T4" fmla="*/ 193 w 264"/>
                  <a:gd name="T5" fmla="*/ 159 h 176"/>
                  <a:gd name="T6" fmla="*/ 211 w 264"/>
                  <a:gd name="T7" fmla="*/ 158 h 176"/>
                  <a:gd name="T8" fmla="*/ 212 w 264"/>
                  <a:gd name="T9" fmla="*/ 158 h 176"/>
                  <a:gd name="T10" fmla="*/ 212 w 264"/>
                  <a:gd name="T11" fmla="*/ 158 h 176"/>
                  <a:gd name="T12" fmla="*/ 246 w 264"/>
                  <a:gd name="T13" fmla="*/ 123 h 176"/>
                  <a:gd name="T14" fmla="*/ 211 w 264"/>
                  <a:gd name="T15" fmla="*/ 88 h 176"/>
                  <a:gd name="T16" fmla="*/ 203 w 264"/>
                  <a:gd name="T17" fmla="*/ 89 h 176"/>
                  <a:gd name="T18" fmla="*/ 195 w 264"/>
                  <a:gd name="T19" fmla="*/ 87 h 176"/>
                  <a:gd name="T20" fmla="*/ 193 w 264"/>
                  <a:gd name="T21" fmla="*/ 79 h 176"/>
                  <a:gd name="T22" fmla="*/ 194 w 264"/>
                  <a:gd name="T23" fmla="*/ 70 h 176"/>
                  <a:gd name="T24" fmla="*/ 141 w 264"/>
                  <a:gd name="T25" fmla="*/ 18 h 176"/>
                  <a:gd name="T26" fmla="*/ 88 w 264"/>
                  <a:gd name="T27" fmla="*/ 66 h 176"/>
                  <a:gd name="T28" fmla="*/ 84 w 264"/>
                  <a:gd name="T29" fmla="*/ 72 h 176"/>
                  <a:gd name="T30" fmla="*/ 77 w 264"/>
                  <a:gd name="T31" fmla="*/ 73 h 176"/>
                  <a:gd name="T32" fmla="*/ 62 w 264"/>
                  <a:gd name="T33" fmla="*/ 70 h 176"/>
                  <a:gd name="T34" fmla="*/ 18 w 264"/>
                  <a:gd name="T35" fmla="*/ 114 h 176"/>
                  <a:gd name="T36" fmla="*/ 60 w 264"/>
                  <a:gd name="T37" fmla="*/ 158 h 176"/>
                  <a:gd name="T38" fmla="*/ 61 w 264"/>
                  <a:gd name="T39" fmla="*/ 158 h 176"/>
                  <a:gd name="T40" fmla="*/ 65 w 264"/>
                  <a:gd name="T41" fmla="*/ 159 h 176"/>
                  <a:gd name="T42" fmla="*/ 80 w 264"/>
                  <a:gd name="T43" fmla="*/ 159 h 176"/>
                  <a:gd name="T44" fmla="*/ 88 w 264"/>
                  <a:gd name="T45" fmla="*/ 167 h 176"/>
                  <a:gd name="T46" fmla="*/ 80 w 264"/>
                  <a:gd name="T47" fmla="*/ 176 h 176"/>
                  <a:gd name="T48" fmla="*/ 63 w 264"/>
                  <a:gd name="T49" fmla="*/ 176 h 176"/>
                  <a:gd name="T50" fmla="*/ 62 w 264"/>
                  <a:gd name="T51" fmla="*/ 176 h 176"/>
                  <a:gd name="T52" fmla="*/ 0 w 264"/>
                  <a:gd name="T53" fmla="*/ 114 h 176"/>
                  <a:gd name="T54" fmla="*/ 62 w 264"/>
                  <a:gd name="T55" fmla="*/ 53 h 176"/>
                  <a:gd name="T56" fmla="*/ 73 w 264"/>
                  <a:gd name="T57" fmla="*/ 54 h 176"/>
                  <a:gd name="T58" fmla="*/ 141 w 264"/>
                  <a:gd name="T59" fmla="*/ 0 h 176"/>
                  <a:gd name="T60" fmla="*/ 211 w 264"/>
                  <a:gd name="T61" fmla="*/ 70 h 176"/>
                  <a:gd name="T62" fmla="*/ 211 w 264"/>
                  <a:gd name="T63" fmla="*/ 70 h 176"/>
                  <a:gd name="T64" fmla="*/ 211 w 264"/>
                  <a:gd name="T65" fmla="*/ 70 h 176"/>
                  <a:gd name="T66" fmla="*/ 264 w 264"/>
                  <a:gd name="T67" fmla="*/ 123 h 176"/>
                  <a:gd name="T68" fmla="*/ 211 w 264"/>
                  <a:gd name="T69" fmla="*/ 176 h 176"/>
                  <a:gd name="T70" fmla="*/ 210 w 264"/>
                  <a:gd name="T71" fmla="*/ 176 h 176"/>
                  <a:gd name="T72" fmla="*/ 193 w 264"/>
                  <a:gd name="T7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176">
                    <a:moveTo>
                      <a:pt x="193" y="176"/>
                    </a:moveTo>
                    <a:cubicBezTo>
                      <a:pt x="188" y="176"/>
                      <a:pt x="184" y="172"/>
                      <a:pt x="184" y="167"/>
                    </a:cubicBezTo>
                    <a:cubicBezTo>
                      <a:pt x="184" y="162"/>
                      <a:pt x="188" y="159"/>
                      <a:pt x="193" y="159"/>
                    </a:cubicBezTo>
                    <a:cubicBezTo>
                      <a:pt x="211" y="158"/>
                      <a:pt x="211" y="158"/>
                      <a:pt x="211" y="158"/>
                    </a:cubicBezTo>
                    <a:cubicBezTo>
                      <a:pt x="211" y="158"/>
                      <a:pt x="212" y="158"/>
                      <a:pt x="212" y="158"/>
                    </a:cubicBezTo>
                    <a:cubicBezTo>
                      <a:pt x="212" y="158"/>
                      <a:pt x="212" y="158"/>
                      <a:pt x="212" y="158"/>
                    </a:cubicBezTo>
                    <a:cubicBezTo>
                      <a:pt x="231" y="158"/>
                      <a:pt x="246" y="142"/>
                      <a:pt x="246" y="123"/>
                    </a:cubicBezTo>
                    <a:cubicBezTo>
                      <a:pt x="246" y="104"/>
                      <a:pt x="231" y="88"/>
                      <a:pt x="211" y="88"/>
                    </a:cubicBezTo>
                    <a:cubicBezTo>
                      <a:pt x="209" y="88"/>
                      <a:pt x="206" y="88"/>
                      <a:pt x="203" y="89"/>
                    </a:cubicBezTo>
                    <a:cubicBezTo>
                      <a:pt x="201" y="90"/>
                      <a:pt x="198" y="89"/>
                      <a:pt x="195" y="87"/>
                    </a:cubicBezTo>
                    <a:cubicBezTo>
                      <a:pt x="193" y="85"/>
                      <a:pt x="192" y="82"/>
                      <a:pt x="193" y="79"/>
                    </a:cubicBezTo>
                    <a:cubicBezTo>
                      <a:pt x="193" y="76"/>
                      <a:pt x="194" y="73"/>
                      <a:pt x="194" y="70"/>
                    </a:cubicBezTo>
                    <a:cubicBezTo>
                      <a:pt x="194" y="41"/>
                      <a:pt x="170" y="18"/>
                      <a:pt x="141" y="18"/>
                    </a:cubicBezTo>
                    <a:cubicBezTo>
                      <a:pt x="113" y="18"/>
                      <a:pt x="91" y="38"/>
                      <a:pt x="88" y="66"/>
                    </a:cubicBezTo>
                    <a:cubicBezTo>
                      <a:pt x="88" y="68"/>
                      <a:pt x="87" y="71"/>
                      <a:pt x="84" y="72"/>
                    </a:cubicBezTo>
                    <a:cubicBezTo>
                      <a:pt x="82" y="74"/>
                      <a:pt x="79" y="74"/>
                      <a:pt x="77" y="73"/>
                    </a:cubicBezTo>
                    <a:cubicBezTo>
                      <a:pt x="71" y="71"/>
                      <a:pt x="67" y="70"/>
                      <a:pt x="62" y="70"/>
                    </a:cubicBezTo>
                    <a:cubicBezTo>
                      <a:pt x="37" y="70"/>
                      <a:pt x="18" y="90"/>
                      <a:pt x="18" y="114"/>
                    </a:cubicBezTo>
                    <a:cubicBezTo>
                      <a:pt x="18" y="138"/>
                      <a:pt x="37" y="158"/>
                      <a:pt x="60" y="158"/>
                    </a:cubicBezTo>
                    <a:cubicBezTo>
                      <a:pt x="61" y="158"/>
                      <a:pt x="61" y="158"/>
                      <a:pt x="61" y="158"/>
                    </a:cubicBezTo>
                    <a:cubicBezTo>
                      <a:pt x="65" y="159"/>
                      <a:pt x="65" y="159"/>
                      <a:pt x="65" y="159"/>
                    </a:cubicBezTo>
                    <a:cubicBezTo>
                      <a:pt x="80" y="159"/>
                      <a:pt x="80" y="159"/>
                      <a:pt x="80" y="159"/>
                    </a:cubicBezTo>
                    <a:cubicBezTo>
                      <a:pt x="85" y="159"/>
                      <a:pt x="88" y="162"/>
                      <a:pt x="88" y="167"/>
                    </a:cubicBezTo>
                    <a:cubicBezTo>
                      <a:pt x="88" y="172"/>
                      <a:pt x="85" y="176"/>
                      <a:pt x="80" y="176"/>
                    </a:cubicBezTo>
                    <a:cubicBezTo>
                      <a:pt x="63" y="176"/>
                      <a:pt x="63" y="176"/>
                      <a:pt x="63" y="176"/>
                    </a:cubicBezTo>
                    <a:cubicBezTo>
                      <a:pt x="62" y="176"/>
                      <a:pt x="62" y="176"/>
                      <a:pt x="62" y="176"/>
                    </a:cubicBezTo>
                    <a:cubicBezTo>
                      <a:pt x="28" y="176"/>
                      <a:pt x="0" y="148"/>
                      <a:pt x="0" y="114"/>
                    </a:cubicBezTo>
                    <a:cubicBezTo>
                      <a:pt x="0" y="80"/>
                      <a:pt x="28" y="53"/>
                      <a:pt x="62" y="53"/>
                    </a:cubicBezTo>
                    <a:cubicBezTo>
                      <a:pt x="65" y="53"/>
                      <a:pt x="69" y="53"/>
                      <a:pt x="73" y="54"/>
                    </a:cubicBezTo>
                    <a:cubicBezTo>
                      <a:pt x="80" y="23"/>
                      <a:pt x="108" y="0"/>
                      <a:pt x="141" y="0"/>
                    </a:cubicBezTo>
                    <a:cubicBezTo>
                      <a:pt x="180" y="0"/>
                      <a:pt x="211" y="32"/>
                      <a:pt x="211" y="70"/>
                    </a:cubicBezTo>
                    <a:cubicBezTo>
                      <a:pt x="211" y="70"/>
                      <a:pt x="211" y="70"/>
                      <a:pt x="211" y="70"/>
                    </a:cubicBezTo>
                    <a:cubicBezTo>
                      <a:pt x="211" y="70"/>
                      <a:pt x="211" y="70"/>
                      <a:pt x="211" y="70"/>
                    </a:cubicBezTo>
                    <a:cubicBezTo>
                      <a:pt x="240" y="70"/>
                      <a:pt x="264" y="94"/>
                      <a:pt x="264" y="123"/>
                    </a:cubicBezTo>
                    <a:cubicBezTo>
                      <a:pt x="264" y="152"/>
                      <a:pt x="240" y="176"/>
                      <a:pt x="211" y="176"/>
                    </a:cubicBezTo>
                    <a:cubicBezTo>
                      <a:pt x="211" y="176"/>
                      <a:pt x="211" y="176"/>
                      <a:pt x="210" y="176"/>
                    </a:cubicBezTo>
                    <a:lnTo>
                      <a:pt x="193" y="176"/>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1" name="Freeform 31">
                <a:extLst>
                  <a:ext uri="{FF2B5EF4-FFF2-40B4-BE49-F238E27FC236}">
                    <a16:creationId xmlns:a16="http://schemas.microsoft.com/office/drawing/2014/main" id="{0936550C-5551-F20D-516B-4026E912ECB8}"/>
                  </a:ext>
                </a:extLst>
              </p:cNvPr>
              <p:cNvSpPr>
                <a:spLocks/>
              </p:cNvSpPr>
              <p:nvPr/>
            </p:nvSpPr>
            <p:spPr bwMode="auto">
              <a:xfrm>
                <a:off x="3167013" y="2610772"/>
                <a:ext cx="130772" cy="220640"/>
              </a:xfrm>
              <a:custGeom>
                <a:avLst/>
                <a:gdLst>
                  <a:gd name="T0" fmla="*/ 211 w 211"/>
                  <a:gd name="T1" fmla="*/ 146 h 356"/>
                  <a:gd name="T2" fmla="*/ 127 w 211"/>
                  <a:gd name="T3" fmla="*/ 146 h 356"/>
                  <a:gd name="T4" fmla="*/ 127 w 211"/>
                  <a:gd name="T5" fmla="*/ 0 h 356"/>
                  <a:gd name="T6" fmla="*/ 0 w 211"/>
                  <a:gd name="T7" fmla="*/ 210 h 356"/>
                  <a:gd name="T8" fmla="*/ 84 w 211"/>
                  <a:gd name="T9" fmla="*/ 210 h 356"/>
                  <a:gd name="T10" fmla="*/ 84 w 211"/>
                  <a:gd name="T11" fmla="*/ 356 h 356"/>
                  <a:gd name="T12" fmla="*/ 211 w 211"/>
                  <a:gd name="T13" fmla="*/ 146 h 356"/>
                </a:gdLst>
                <a:ahLst/>
                <a:cxnLst>
                  <a:cxn ang="0">
                    <a:pos x="T0" y="T1"/>
                  </a:cxn>
                  <a:cxn ang="0">
                    <a:pos x="T2" y="T3"/>
                  </a:cxn>
                  <a:cxn ang="0">
                    <a:pos x="T4" y="T5"/>
                  </a:cxn>
                  <a:cxn ang="0">
                    <a:pos x="T6" y="T7"/>
                  </a:cxn>
                  <a:cxn ang="0">
                    <a:pos x="T8" y="T9"/>
                  </a:cxn>
                  <a:cxn ang="0">
                    <a:pos x="T10" y="T11"/>
                  </a:cxn>
                  <a:cxn ang="0">
                    <a:pos x="T12" y="T13"/>
                  </a:cxn>
                </a:cxnLst>
                <a:rect l="0" t="0" r="r" b="b"/>
                <a:pathLst>
                  <a:path w="211" h="356">
                    <a:moveTo>
                      <a:pt x="211" y="146"/>
                    </a:moveTo>
                    <a:lnTo>
                      <a:pt x="127" y="146"/>
                    </a:lnTo>
                    <a:lnTo>
                      <a:pt x="127" y="0"/>
                    </a:lnTo>
                    <a:lnTo>
                      <a:pt x="0" y="210"/>
                    </a:lnTo>
                    <a:lnTo>
                      <a:pt x="84" y="210"/>
                    </a:lnTo>
                    <a:lnTo>
                      <a:pt x="84" y="356"/>
                    </a:lnTo>
                    <a:lnTo>
                      <a:pt x="211" y="146"/>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sp>
          <p:nvSpPr>
            <p:cNvPr id="58" name="object 6">
              <a:extLst>
                <a:ext uri="{FF2B5EF4-FFF2-40B4-BE49-F238E27FC236}">
                  <a16:creationId xmlns:a16="http://schemas.microsoft.com/office/drawing/2014/main" id="{66080398-0508-3EEB-5FD4-19C7476A78B8}"/>
                </a:ext>
              </a:extLst>
            </p:cNvPr>
            <p:cNvSpPr/>
            <p:nvPr/>
          </p:nvSpPr>
          <p:spPr>
            <a:xfrm flipV="1">
              <a:off x="3376207" y="2570904"/>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648D23-386E-773E-A17A-37C34272BAE7}"/>
              </a:ext>
            </a:extLst>
          </p:cNvPr>
          <p:cNvGrpSpPr/>
          <p:nvPr/>
        </p:nvGrpSpPr>
        <p:grpSpPr>
          <a:xfrm>
            <a:off x="7509048" y="1573917"/>
            <a:ext cx="4501665" cy="424565"/>
            <a:chOff x="2915135" y="6239199"/>
            <a:chExt cx="4501665" cy="424565"/>
          </a:xfrm>
        </p:grpSpPr>
        <p:pic>
          <p:nvPicPr>
            <p:cNvPr id="63" name="object 23">
              <a:extLst>
                <a:ext uri="{FF2B5EF4-FFF2-40B4-BE49-F238E27FC236}">
                  <a16:creationId xmlns:a16="http://schemas.microsoft.com/office/drawing/2014/main" id="{BCFE86E4-2D92-39FF-F2AD-A1D9974EE878}"/>
                </a:ext>
              </a:extLst>
            </p:cNvPr>
            <p:cNvPicPr/>
            <p:nvPr/>
          </p:nvPicPr>
          <p:blipFill>
            <a:blip r:embed="rId4" cstate="print"/>
            <a:stretch>
              <a:fillRect/>
            </a:stretch>
          </p:blipFill>
          <p:spPr>
            <a:xfrm>
              <a:off x="7168993" y="6318644"/>
              <a:ext cx="162060" cy="103902"/>
            </a:xfrm>
            <a:prstGeom prst="rect">
              <a:avLst/>
            </a:prstGeom>
          </p:spPr>
        </p:pic>
        <p:sp>
          <p:nvSpPr>
            <p:cNvPr id="64" name="object 32">
              <a:extLst>
                <a:ext uri="{FF2B5EF4-FFF2-40B4-BE49-F238E27FC236}">
                  <a16:creationId xmlns:a16="http://schemas.microsoft.com/office/drawing/2014/main" id="{2B4844E5-96CE-0FD0-3809-592B5EC28501}"/>
                </a:ext>
              </a:extLst>
            </p:cNvPr>
            <p:cNvSpPr txBox="1"/>
            <p:nvPr/>
          </p:nvSpPr>
          <p:spPr>
            <a:xfrm>
              <a:off x="3498830" y="6239199"/>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Solution</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65" name="Group 64">
              <a:extLst>
                <a:ext uri="{FF2B5EF4-FFF2-40B4-BE49-F238E27FC236}">
                  <a16:creationId xmlns:a16="http://schemas.microsoft.com/office/drawing/2014/main" id="{DD53A769-EEF1-BF1C-F502-3A9935413C86}"/>
                </a:ext>
              </a:extLst>
            </p:cNvPr>
            <p:cNvGrpSpPr/>
            <p:nvPr/>
          </p:nvGrpSpPr>
          <p:grpSpPr>
            <a:xfrm>
              <a:off x="2915135" y="6368440"/>
              <a:ext cx="404366" cy="295324"/>
              <a:chOff x="2943269" y="5969255"/>
              <a:chExt cx="404366" cy="295324"/>
            </a:xfrm>
          </p:grpSpPr>
          <p:sp>
            <p:nvSpPr>
              <p:cNvPr id="67" name="Freeform 11">
                <a:extLst>
                  <a:ext uri="{FF2B5EF4-FFF2-40B4-BE49-F238E27FC236}">
                    <a16:creationId xmlns:a16="http://schemas.microsoft.com/office/drawing/2014/main" id="{E3C68016-9401-4746-15CC-6C4AD1139919}"/>
                  </a:ext>
                </a:extLst>
              </p:cNvPr>
              <p:cNvSpPr>
                <a:spLocks noEditPoints="1"/>
              </p:cNvSpPr>
              <p:nvPr/>
            </p:nvSpPr>
            <p:spPr bwMode="auto">
              <a:xfrm rot="21036247">
                <a:off x="3009452" y="6097694"/>
                <a:ext cx="101444" cy="101444"/>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8" name="Freeform 10">
                <a:extLst>
                  <a:ext uri="{FF2B5EF4-FFF2-40B4-BE49-F238E27FC236}">
                    <a16:creationId xmlns:a16="http://schemas.microsoft.com/office/drawing/2014/main" id="{E8F660A5-D8A3-7B0F-47BD-6C8ABC2317D7}"/>
                  </a:ext>
                </a:extLst>
              </p:cNvPr>
              <p:cNvSpPr>
                <a:spLocks noEditPoints="1"/>
              </p:cNvSpPr>
              <p:nvPr/>
            </p:nvSpPr>
            <p:spPr bwMode="auto">
              <a:xfrm rot="21036247">
                <a:off x="3152527" y="5969255"/>
                <a:ext cx="195108" cy="195107"/>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9" name="Freeform 10">
                <a:extLst>
                  <a:ext uri="{FF2B5EF4-FFF2-40B4-BE49-F238E27FC236}">
                    <a16:creationId xmlns:a16="http://schemas.microsoft.com/office/drawing/2014/main" id="{1A516EBD-0EF3-70D3-A667-E94277A0DB91}"/>
                  </a:ext>
                </a:extLst>
              </p:cNvPr>
              <p:cNvSpPr>
                <a:spLocks noEditPoints="1"/>
              </p:cNvSpPr>
              <p:nvPr/>
            </p:nvSpPr>
            <p:spPr bwMode="auto">
              <a:xfrm rot="21036247">
                <a:off x="2943269" y="6031634"/>
                <a:ext cx="232946" cy="23294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70" name="Freeform 12">
                <a:extLst>
                  <a:ext uri="{FF2B5EF4-FFF2-40B4-BE49-F238E27FC236}">
                    <a16:creationId xmlns:a16="http://schemas.microsoft.com/office/drawing/2014/main" id="{CA1E4271-9890-DB99-E13F-028F09934546}"/>
                  </a:ext>
                </a:extLst>
              </p:cNvPr>
              <p:cNvSpPr>
                <a:spLocks noEditPoints="1"/>
              </p:cNvSpPr>
              <p:nvPr/>
            </p:nvSpPr>
            <p:spPr bwMode="auto">
              <a:xfrm rot="21036247">
                <a:off x="3226212" y="6042837"/>
                <a:ext cx="48463" cy="48462"/>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sp>
          <p:nvSpPr>
            <p:cNvPr id="66" name="object 6">
              <a:extLst>
                <a:ext uri="{FF2B5EF4-FFF2-40B4-BE49-F238E27FC236}">
                  <a16:creationId xmlns:a16="http://schemas.microsoft.com/office/drawing/2014/main" id="{BE641147-B751-911C-DE6A-FE9F5C872C70}"/>
                </a:ext>
              </a:extLst>
            </p:cNvPr>
            <p:cNvSpPr/>
            <p:nvPr/>
          </p:nvSpPr>
          <p:spPr>
            <a:xfrm flipV="1">
              <a:off x="3401607" y="6461148"/>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1" name="Graphic 70">
            <a:extLst>
              <a:ext uri="{FF2B5EF4-FFF2-40B4-BE49-F238E27FC236}">
                <a16:creationId xmlns:a16="http://schemas.microsoft.com/office/drawing/2014/main" id="{4AF0D321-0938-8C31-D3D4-1100515544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9751" y="6129515"/>
            <a:ext cx="1295400" cy="428625"/>
          </a:xfrm>
          <a:prstGeom prst="rect">
            <a:avLst/>
          </a:prstGeom>
        </p:spPr>
      </p:pic>
      <p:grpSp>
        <p:nvGrpSpPr>
          <p:cNvPr id="2" name="Group 1">
            <a:extLst>
              <a:ext uri="{FF2B5EF4-FFF2-40B4-BE49-F238E27FC236}">
                <a16:creationId xmlns:a16="http://schemas.microsoft.com/office/drawing/2014/main" id="{301720E1-A6FB-6BAB-F3C9-E604BD0B9028}"/>
              </a:ext>
            </a:extLst>
          </p:cNvPr>
          <p:cNvGrpSpPr/>
          <p:nvPr/>
        </p:nvGrpSpPr>
        <p:grpSpPr>
          <a:xfrm>
            <a:off x="3589646" y="5349549"/>
            <a:ext cx="566513" cy="301910"/>
            <a:chOff x="3589646" y="5349549"/>
            <a:chExt cx="566513" cy="301910"/>
          </a:xfrm>
        </p:grpSpPr>
        <p:sp>
          <p:nvSpPr>
            <p:cNvPr id="77" name="Rectangle 76">
              <a:extLst>
                <a:ext uri="{FF2B5EF4-FFF2-40B4-BE49-F238E27FC236}">
                  <a16:creationId xmlns:a16="http://schemas.microsoft.com/office/drawing/2014/main" id="{8100690C-8344-747C-7D5C-E56ABEC5E1FC}"/>
                </a:ext>
              </a:extLst>
            </p:cNvPr>
            <p:cNvSpPr/>
            <p:nvPr/>
          </p:nvSpPr>
          <p:spPr>
            <a:xfrm>
              <a:off x="3589646" y="5408000"/>
              <a:ext cx="566513" cy="243459"/>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bject 25">
              <a:extLst>
                <a:ext uri="{FF2B5EF4-FFF2-40B4-BE49-F238E27FC236}">
                  <a16:creationId xmlns:a16="http://schemas.microsoft.com/office/drawing/2014/main" id="{DCC902E3-7B91-1A00-84BC-58D7087343B7}"/>
                </a:ext>
              </a:extLst>
            </p:cNvPr>
            <p:cNvSpPr/>
            <p:nvPr/>
          </p:nvSpPr>
          <p:spPr>
            <a:xfrm>
              <a:off x="3675372" y="5349549"/>
              <a:ext cx="391160" cy="276860"/>
            </a:xfrm>
            <a:custGeom>
              <a:avLst/>
              <a:gdLst/>
              <a:ahLst/>
              <a:cxnLst/>
              <a:rect l="l" t="t" r="r" b="b"/>
              <a:pathLst>
                <a:path w="391159" h="276859">
                  <a:moveTo>
                    <a:pt x="105284" y="276359"/>
                  </a:moveTo>
                  <a:lnTo>
                    <a:pt x="64908" y="268424"/>
                  </a:lnTo>
                  <a:lnTo>
                    <a:pt x="31758" y="246740"/>
                  </a:lnTo>
                  <a:lnTo>
                    <a:pt x="9050" y="214493"/>
                  </a:lnTo>
                  <a:lnTo>
                    <a:pt x="0" y="174867"/>
                  </a:lnTo>
                  <a:lnTo>
                    <a:pt x="0" y="169167"/>
                  </a:lnTo>
                  <a:lnTo>
                    <a:pt x="6582" y="123552"/>
                  </a:lnTo>
                  <a:lnTo>
                    <a:pt x="23879" y="82351"/>
                  </a:lnTo>
                  <a:lnTo>
                    <a:pt x="50401" y="47041"/>
                  </a:lnTo>
                  <a:lnTo>
                    <a:pt x="84658" y="19098"/>
                  </a:lnTo>
                  <a:lnTo>
                    <a:pt x="125160" y="0"/>
                  </a:lnTo>
                  <a:lnTo>
                    <a:pt x="115371" y="15620"/>
                  </a:lnTo>
                  <a:lnTo>
                    <a:pt x="107199" y="32238"/>
                  </a:lnTo>
                  <a:lnTo>
                    <a:pt x="100747" y="49751"/>
                  </a:lnTo>
                  <a:lnTo>
                    <a:pt x="96123" y="68056"/>
                  </a:lnTo>
                  <a:lnTo>
                    <a:pt x="108425" y="68056"/>
                  </a:lnTo>
                  <a:lnTo>
                    <a:pt x="130811" y="70765"/>
                  </a:lnTo>
                  <a:lnTo>
                    <a:pt x="174309" y="93234"/>
                  </a:lnTo>
                  <a:lnTo>
                    <a:pt x="199139" y="124667"/>
                  </a:lnTo>
                  <a:lnTo>
                    <a:pt x="210513" y="171067"/>
                  </a:lnTo>
                  <a:lnTo>
                    <a:pt x="210522" y="172967"/>
                  </a:lnTo>
                  <a:lnTo>
                    <a:pt x="209569" y="186587"/>
                  </a:lnTo>
                  <a:lnTo>
                    <a:pt x="195379" y="226034"/>
                  </a:lnTo>
                  <a:lnTo>
                    <a:pt x="157670" y="262555"/>
                  </a:lnTo>
                  <a:lnTo>
                    <a:pt x="123907" y="274732"/>
                  </a:lnTo>
                  <a:lnTo>
                    <a:pt x="105284" y="276359"/>
                  </a:lnTo>
                  <a:close/>
                </a:path>
                <a:path w="391159" h="276859">
                  <a:moveTo>
                    <a:pt x="285494" y="276359"/>
                  </a:moveTo>
                  <a:lnTo>
                    <a:pt x="263566" y="274097"/>
                  </a:lnTo>
                  <a:lnTo>
                    <a:pt x="243216" y="267618"/>
                  </a:lnTo>
                  <a:lnTo>
                    <a:pt x="224911" y="257382"/>
                  </a:lnTo>
                  <a:lnTo>
                    <a:pt x="209119" y="243852"/>
                  </a:lnTo>
                  <a:lnTo>
                    <a:pt x="218880" y="227501"/>
                  </a:lnTo>
                  <a:lnTo>
                    <a:pt x="226019" y="209890"/>
                  </a:lnTo>
                  <a:lnTo>
                    <a:pt x="230402" y="191301"/>
                  </a:lnTo>
                  <a:lnTo>
                    <a:pt x="231820" y="172967"/>
                  </a:lnTo>
                  <a:lnTo>
                    <a:pt x="231804" y="171067"/>
                  </a:lnTo>
                  <a:lnTo>
                    <a:pt x="229726" y="148826"/>
                  </a:lnTo>
                  <a:lnTo>
                    <a:pt x="223484" y="127039"/>
                  </a:lnTo>
                  <a:lnTo>
                    <a:pt x="213559" y="107050"/>
                  </a:lnTo>
                  <a:lnTo>
                    <a:pt x="200342" y="89249"/>
                  </a:lnTo>
                  <a:lnTo>
                    <a:pt x="219492" y="59766"/>
                  </a:lnTo>
                  <a:lnTo>
                    <a:pt x="243880" y="34571"/>
                  </a:lnTo>
                  <a:lnTo>
                    <a:pt x="272762" y="14402"/>
                  </a:lnTo>
                  <a:lnTo>
                    <a:pt x="305393" y="0"/>
                  </a:lnTo>
                  <a:lnTo>
                    <a:pt x="295604" y="15620"/>
                  </a:lnTo>
                  <a:lnTo>
                    <a:pt x="287430" y="32238"/>
                  </a:lnTo>
                  <a:lnTo>
                    <a:pt x="280978" y="49751"/>
                  </a:lnTo>
                  <a:lnTo>
                    <a:pt x="276354" y="68056"/>
                  </a:lnTo>
                  <a:lnTo>
                    <a:pt x="287393" y="68056"/>
                  </a:lnTo>
                  <a:lnTo>
                    <a:pt x="326484" y="75875"/>
                  </a:lnTo>
                  <a:lnTo>
                    <a:pt x="359957" y="98236"/>
                  </a:lnTo>
                  <a:lnTo>
                    <a:pt x="382525" y="131402"/>
                  </a:lnTo>
                  <a:lnTo>
                    <a:pt x="390800" y="172017"/>
                  </a:lnTo>
                  <a:lnTo>
                    <a:pt x="388104" y="195599"/>
                  </a:lnTo>
                  <a:lnTo>
                    <a:pt x="368331" y="236468"/>
                  </a:lnTo>
                  <a:lnTo>
                    <a:pt x="337890" y="262555"/>
                  </a:lnTo>
                  <a:lnTo>
                    <a:pt x="304121" y="274732"/>
                  </a:lnTo>
                  <a:lnTo>
                    <a:pt x="285494" y="276359"/>
                  </a:lnTo>
                  <a:close/>
                </a:path>
                <a:path w="391159" h="276859">
                  <a:moveTo>
                    <a:pt x="108425" y="68056"/>
                  </a:moveTo>
                  <a:lnTo>
                    <a:pt x="96123" y="68056"/>
                  </a:lnTo>
                  <a:lnTo>
                    <a:pt x="99149" y="67801"/>
                  </a:lnTo>
                  <a:lnTo>
                    <a:pt x="102194" y="67676"/>
                  </a:lnTo>
                  <a:lnTo>
                    <a:pt x="105284" y="67676"/>
                  </a:lnTo>
                  <a:lnTo>
                    <a:pt x="108425" y="68056"/>
                  </a:lnTo>
                  <a:close/>
                </a:path>
                <a:path w="391159" h="276859">
                  <a:moveTo>
                    <a:pt x="287393" y="68056"/>
                  </a:moveTo>
                  <a:lnTo>
                    <a:pt x="276354" y="68056"/>
                  </a:lnTo>
                  <a:lnTo>
                    <a:pt x="279360" y="67801"/>
                  </a:lnTo>
                  <a:lnTo>
                    <a:pt x="282427" y="67676"/>
                  </a:lnTo>
                  <a:lnTo>
                    <a:pt x="285494" y="67676"/>
                  </a:lnTo>
                  <a:lnTo>
                    <a:pt x="287393" y="68056"/>
                  </a:lnTo>
                  <a:close/>
                </a:path>
              </a:pathLst>
            </a:custGeom>
            <a:solidFill>
              <a:srgbClr val="00AA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234034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FF06217B-3145-6D21-94AC-E634370CF8FF}"/>
              </a:ext>
            </a:extLst>
          </p:cNvPr>
          <p:cNvGrpSpPr/>
          <p:nvPr/>
        </p:nvGrpSpPr>
        <p:grpSpPr>
          <a:xfrm>
            <a:off x="2972843" y="5511474"/>
            <a:ext cx="4753450" cy="1270574"/>
            <a:chOff x="91266" y="8196071"/>
            <a:chExt cx="2498725" cy="2218184"/>
          </a:xfrm>
        </p:grpSpPr>
        <p:sp>
          <p:nvSpPr>
            <p:cNvPr id="48" name="object 41">
              <a:extLst>
                <a:ext uri="{FF2B5EF4-FFF2-40B4-BE49-F238E27FC236}">
                  <a16:creationId xmlns:a16="http://schemas.microsoft.com/office/drawing/2014/main" id="{CB9CDF36-C1E7-9DC5-C072-8FE9940570F8}"/>
                </a:ext>
              </a:extLst>
            </p:cNvPr>
            <p:cNvSpPr txBox="1"/>
            <p:nvPr/>
          </p:nvSpPr>
          <p:spPr>
            <a:xfrm>
              <a:off x="638595" y="9836983"/>
              <a:ext cx="1362513" cy="291048"/>
            </a:xfrm>
            <a:prstGeom prst="rect">
              <a:avLst/>
            </a:prstGeom>
          </p:spPr>
          <p:txBody>
            <a:bodyPr vert="horz" wrap="square" lIns="0" tIns="12700" rIns="0" bIns="0" rtlCol="0">
              <a:spAutoFit/>
            </a:bodyPr>
            <a:lstStyle/>
            <a:p>
              <a:pPr marL="12700" marR="0" lvl="0" indent="0" algn="ctr" defTabSz="914400" rtl="0" eaLnBrk="1" fontAlgn="auto" latinLnBrk="0" hangingPunct="1">
                <a:lnSpc>
                  <a:spcPct val="100000"/>
                </a:lnSpc>
                <a:spcBef>
                  <a:spcPts val="10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lang="en-AU"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Tim Hewat</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r>
                <a:rPr kumimoji="0" sz="1000" b="0" i="0" u="none" strike="noStrike" kern="1200" cap="none" spc="12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lang="en-AU" sz="1000" b="0" i="0" u="none" strike="noStrike" kern="1200" cap="none" spc="3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Head of Data Services</a:t>
              </a:r>
              <a:endParaRPr kumimoji="0"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Tahoma"/>
              </a:endParaRPr>
            </a:p>
          </p:txBody>
        </p:sp>
        <p:sp>
          <p:nvSpPr>
            <p:cNvPr id="50" name="Rectangle 49">
              <a:extLst>
                <a:ext uri="{FF2B5EF4-FFF2-40B4-BE49-F238E27FC236}">
                  <a16:creationId xmlns:a16="http://schemas.microsoft.com/office/drawing/2014/main" id="{8C318E8E-FF15-FFA8-A833-1E97C3047EE1}"/>
                </a:ext>
              </a:extLst>
            </p:cNvPr>
            <p:cNvSpPr/>
            <p:nvPr/>
          </p:nvSpPr>
          <p:spPr>
            <a:xfrm>
              <a:off x="91266" y="8196071"/>
              <a:ext cx="2498725" cy="2218184"/>
            </a:xfrm>
            <a:prstGeom prst="rect">
              <a:avLst/>
            </a:prstGeom>
            <a:noFill/>
            <a:ln>
              <a:solidFill>
                <a:srgbClr val="0E2A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bject 42">
              <a:extLst>
                <a:ext uri="{FF2B5EF4-FFF2-40B4-BE49-F238E27FC236}">
                  <a16:creationId xmlns:a16="http://schemas.microsoft.com/office/drawing/2014/main" id="{675A7C81-6A86-C5DE-4101-842DAD62F0C6}"/>
                </a:ext>
              </a:extLst>
            </p:cNvPr>
            <p:cNvSpPr txBox="1"/>
            <p:nvPr/>
          </p:nvSpPr>
          <p:spPr>
            <a:xfrm>
              <a:off x="226466" y="8549415"/>
              <a:ext cx="2228324" cy="1212896"/>
            </a:xfrm>
            <a:prstGeom prst="rect">
              <a:avLst/>
            </a:prstGeom>
          </p:spPr>
          <p:txBody>
            <a:bodyPr vert="horz" wrap="square" lIns="0" tIns="12700" rIns="0" bIns="0" rtlCol="0">
              <a:spAutoFit/>
            </a:bodyPr>
            <a:lstStyle/>
            <a:p>
              <a:pPr marL="12700" marR="5080" lvl="0" indent="0" algn="ctr" defTabSz="914400" rtl="0" eaLnBrk="1" fontAlgn="auto" latinLnBrk="0" hangingPunct="1">
                <a:lnSpc>
                  <a:spcPct val="132100"/>
                </a:lnSpc>
                <a:spcBef>
                  <a:spcPts val="100"/>
                </a:spcBef>
                <a:spcAft>
                  <a:spcPts val="0"/>
                </a:spcAft>
                <a:buClrTx/>
                <a:buSzTx/>
                <a:buFontTx/>
                <a:buNone/>
                <a:tabLst/>
                <a:defRPr/>
              </a:pP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r>
                <a:rPr kumimoji="0" lang="en-US" sz="1000" b="0" i="0" u="none" strike="noStrike" kern="1200" cap="none" spc="0" normalizeH="0" baseline="0" noProof="0" err="1">
                  <a:ln>
                    <a:noFill/>
                  </a:ln>
                  <a:solidFill>
                    <a:srgbClr val="212121"/>
                  </a:solidFill>
                  <a:effectLst/>
                  <a:uLnTx/>
                  <a:uFillTx/>
                  <a:latin typeface="Roboto" panose="02000000000000000000" pitchFamily="2" charset="0"/>
                  <a:ea typeface="Roboto" panose="02000000000000000000" pitchFamily="2" charset="0"/>
                  <a:cs typeface="Tahoma"/>
                </a:rPr>
                <a:t>intelia’s</a:t>
              </a:r>
              <a:r>
                <a:rPr kumimoji="0" lang="en-US"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team were fantastic</a:t>
              </a:r>
              <a:r>
                <a:rPr kumimoji="0" lang="en-US" sz="1000" b="0" i="0" u="none" strike="noStrike" kern="1200" cap="none" spc="20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details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like</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breakdown</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of</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your</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funding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while</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others,</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like</a:t>
              </a:r>
              <a:r>
                <a:rPr kumimoji="0" sz="1000" b="0" i="0" u="none" strike="noStrike" kern="1200" cap="none" spc="18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your</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trustees,</a:t>
              </a:r>
              <a:r>
                <a:rPr kumimoji="0" sz="1000" b="0" i="0" u="none" strike="noStrike" kern="1200" cap="none" spc="17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will </a:t>
              </a:r>
              <a:r>
                <a:rPr kumimoji="0" sz="1000" b="0" i="0" u="none" strike="noStrike" kern="1200" cap="none" spc="5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be</a:t>
              </a:r>
              <a:r>
                <a:rPr kumimoji="0" sz="1000" b="0" i="0" u="none" strike="noStrike" kern="1200" cap="none" spc="13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more</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interested</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in</a:t>
              </a:r>
              <a:r>
                <a:rPr kumimoji="0" sz="1000" b="0" i="0" u="none" strike="noStrike" kern="1200" cap="none" spc="14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 </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challenges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5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encountered</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2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and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lessons</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you</a:t>
              </a:r>
              <a:r>
                <a:rPr kumimoji="0" sz="1000" b="0" i="0" u="none" strike="noStrike" kern="1200" cap="none" spc="5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45"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learned</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from</a:t>
              </a:r>
              <a:r>
                <a:rPr kumimoji="0" sz="1000" b="0" i="0" u="none" strike="noStrike" kern="1200" cap="none" spc="6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 </a:t>
              </a:r>
              <a:r>
                <a:rPr kumimoji="0"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them.</a:t>
              </a:r>
              <a:r>
                <a:rPr kumimoji="0" lang="en-US" sz="1000" b="0" i="0" u="none" strike="noStrike" kern="1200" cap="none" spc="-10" normalizeH="0" baseline="0" noProof="0">
                  <a:ln>
                    <a:noFill/>
                  </a:ln>
                  <a:solidFill>
                    <a:srgbClr val="212121"/>
                  </a:solidFill>
                  <a:effectLst/>
                  <a:uLnTx/>
                  <a:uFillTx/>
                  <a:latin typeface="Roboto" panose="02000000000000000000" pitchFamily="2" charset="0"/>
                  <a:ea typeface="Roboto" panose="02000000000000000000" pitchFamily="2" charset="0"/>
                  <a:cs typeface="Tahoma"/>
                </a:rPr>
                <a:t>"</a:t>
              </a:r>
              <a:endParaRPr kumimoji="0" sz="1000" b="0" i="0" u="none" strike="noStrike" kern="1200" cap="none" spc="0" normalizeH="0" baseline="0" noProof="0">
                <a:ln>
                  <a:noFill/>
                </a:ln>
                <a:solidFill>
                  <a:prstClr val="black"/>
                </a:solidFill>
                <a:effectLst/>
                <a:uLnTx/>
                <a:uFillTx/>
                <a:latin typeface="Roboto" panose="02000000000000000000" pitchFamily="2" charset="0"/>
                <a:ea typeface="Roboto" panose="02000000000000000000" pitchFamily="2" charset="0"/>
                <a:cs typeface="Tahoma"/>
              </a:endParaRPr>
            </a:p>
          </p:txBody>
        </p:sp>
      </p:grpSp>
      <p:cxnSp>
        <p:nvCxnSpPr>
          <p:cNvPr id="75" name="Straight Connector 74">
            <a:extLst>
              <a:ext uri="{FF2B5EF4-FFF2-40B4-BE49-F238E27FC236}">
                <a16:creationId xmlns:a16="http://schemas.microsoft.com/office/drawing/2014/main" id="{7594B3FF-E945-5D47-0FA3-057E4E7A6C97}"/>
              </a:ext>
            </a:extLst>
          </p:cNvPr>
          <p:cNvCxnSpPr>
            <a:cxnSpLocks/>
          </p:cNvCxnSpPr>
          <p:nvPr/>
        </p:nvCxnSpPr>
        <p:spPr>
          <a:xfrm>
            <a:off x="7726294" y="1611330"/>
            <a:ext cx="0" cy="3738219"/>
          </a:xfrm>
          <a:prstGeom prst="line">
            <a:avLst/>
          </a:prstGeom>
          <a:ln>
            <a:solidFill>
              <a:srgbClr val="0E2A3F"/>
            </a:solidFill>
          </a:ln>
        </p:spPr>
        <p:style>
          <a:lnRef idx="1">
            <a:schemeClr val="accent1"/>
          </a:lnRef>
          <a:fillRef idx="0">
            <a:schemeClr val="accent1"/>
          </a:fillRef>
          <a:effectRef idx="0">
            <a:schemeClr val="accent1"/>
          </a:effectRef>
          <a:fontRef idx="minor">
            <a:schemeClr val="tx1"/>
          </a:fontRef>
        </p:style>
      </p:cxnSp>
      <p:sp>
        <p:nvSpPr>
          <p:cNvPr id="15" name="object 37">
            <a:extLst>
              <a:ext uri="{FF2B5EF4-FFF2-40B4-BE49-F238E27FC236}">
                <a16:creationId xmlns:a16="http://schemas.microsoft.com/office/drawing/2014/main" id="{CD324C2E-9ED2-FD3D-F0AA-E97D44868E6C}"/>
              </a:ext>
            </a:extLst>
          </p:cNvPr>
          <p:cNvSpPr txBox="1">
            <a:spLocks/>
          </p:cNvSpPr>
          <p:nvPr/>
        </p:nvSpPr>
        <p:spPr>
          <a:xfrm>
            <a:off x="316833" y="708227"/>
            <a:ext cx="9999983" cy="443711"/>
          </a:xfrm>
          <a:prstGeom prst="rect">
            <a:avLst/>
          </a:prstGeom>
        </p:spPr>
        <p:txBody>
          <a:bodyPr vert="horz" wrap="square" lIns="0" tIns="12700" rIns="0" bIns="0" rtlCol="0" anchor="t">
            <a:spAutoFit/>
          </a:bodyPr>
          <a:lstStyle>
            <a:lvl1pPr>
              <a:defRPr sz="4200" b="1" i="0">
                <a:solidFill>
                  <a:schemeClr val="bg1"/>
                </a:solidFill>
                <a:latin typeface="Roboto"/>
                <a:ea typeface="+mj-ea"/>
                <a:cs typeface="Roboto"/>
              </a:defRPr>
            </a:lvl1p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2800" b="1" i="0" u="none" strike="noStrike" kern="0" cap="none" spc="0" normalizeH="0" baseline="0" noProof="0">
                <a:ln>
                  <a:noFill/>
                </a:ln>
                <a:solidFill>
                  <a:prstClr val="black"/>
                </a:solidFill>
                <a:effectLst/>
                <a:uLnTx/>
                <a:uFillTx/>
                <a:latin typeface="Roboto"/>
                <a:ea typeface="+mj-ea"/>
                <a:cs typeface="Roboto"/>
              </a:rPr>
              <a:t>Case</a:t>
            </a:r>
            <a:r>
              <a:rPr kumimoji="0" lang="en-AU" sz="2800" b="1" i="0" u="none" strike="noStrike" kern="0" cap="none" spc="-15" normalizeH="0" baseline="0" noProof="0">
                <a:ln>
                  <a:noFill/>
                </a:ln>
                <a:solidFill>
                  <a:prstClr val="black"/>
                </a:solidFill>
                <a:effectLst/>
                <a:uLnTx/>
                <a:uFillTx/>
                <a:latin typeface="Roboto"/>
                <a:ea typeface="+mj-ea"/>
                <a:cs typeface="Roboto"/>
              </a:rPr>
              <a:t> </a:t>
            </a:r>
            <a:r>
              <a:rPr kumimoji="0" lang="en-AU" sz="2800" b="1" i="0" u="none" strike="noStrike" kern="0" cap="none" spc="-10" normalizeH="0" baseline="0" noProof="0">
                <a:ln>
                  <a:noFill/>
                </a:ln>
                <a:solidFill>
                  <a:prstClr val="black"/>
                </a:solidFill>
                <a:effectLst/>
                <a:uLnTx/>
                <a:uFillTx/>
                <a:latin typeface="Roboto"/>
                <a:ea typeface="+mj-ea"/>
                <a:cs typeface="Roboto"/>
              </a:rPr>
              <a:t>Study – API Data Migration (Federal Government)</a:t>
            </a:r>
          </a:p>
        </p:txBody>
      </p:sp>
      <p:cxnSp>
        <p:nvCxnSpPr>
          <p:cNvPr id="20" name="Straight Connector 19">
            <a:extLst>
              <a:ext uri="{FF2B5EF4-FFF2-40B4-BE49-F238E27FC236}">
                <a16:creationId xmlns:a16="http://schemas.microsoft.com/office/drawing/2014/main" id="{BE0D2C8A-B3B2-2928-7B96-948A4BD3F81C}"/>
              </a:ext>
            </a:extLst>
          </p:cNvPr>
          <p:cNvCxnSpPr>
            <a:cxnSpLocks/>
          </p:cNvCxnSpPr>
          <p:nvPr/>
        </p:nvCxnSpPr>
        <p:spPr>
          <a:xfrm>
            <a:off x="2994406" y="2129318"/>
            <a:ext cx="0" cy="3114274"/>
          </a:xfrm>
          <a:prstGeom prst="line">
            <a:avLst/>
          </a:prstGeom>
          <a:ln>
            <a:solidFill>
              <a:srgbClr val="0E2A3F"/>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83365EC-7DB8-AD71-8EC5-1ADBB2192780}"/>
              </a:ext>
            </a:extLst>
          </p:cNvPr>
          <p:cNvSpPr/>
          <p:nvPr/>
        </p:nvSpPr>
        <p:spPr>
          <a:xfrm>
            <a:off x="7424956" y="1588697"/>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22" name="bg object 16">
            <a:extLst>
              <a:ext uri="{FF2B5EF4-FFF2-40B4-BE49-F238E27FC236}">
                <a16:creationId xmlns:a16="http://schemas.microsoft.com/office/drawing/2014/main" id="{E338DC0E-B0F1-63C8-F4A1-7A91E83C02F5}"/>
              </a:ext>
            </a:extLst>
          </p:cNvPr>
          <p:cNvSpPr/>
          <p:nvPr/>
        </p:nvSpPr>
        <p:spPr>
          <a:xfrm>
            <a:off x="0" y="4078302"/>
            <a:ext cx="2616199" cy="2628577"/>
          </a:xfrm>
          <a:custGeom>
            <a:avLst/>
            <a:gdLst/>
            <a:ahLst/>
            <a:cxnLst/>
            <a:rect l="l" t="t" r="r" b="b"/>
            <a:pathLst>
              <a:path w="2695575" h="3548379">
                <a:moveTo>
                  <a:pt x="2424390" y="3547959"/>
                </a:moveTo>
                <a:lnTo>
                  <a:pt x="0" y="3547959"/>
                </a:lnTo>
                <a:lnTo>
                  <a:pt x="0" y="0"/>
                </a:lnTo>
                <a:lnTo>
                  <a:pt x="2424385" y="0"/>
                </a:lnTo>
                <a:lnTo>
                  <a:pt x="2472939" y="4371"/>
                </a:lnTo>
                <a:lnTo>
                  <a:pt x="2518675" y="16970"/>
                </a:lnTo>
                <a:lnTo>
                  <a:pt x="2560820" y="37023"/>
                </a:lnTo>
                <a:lnTo>
                  <a:pt x="2598602" y="63759"/>
                </a:lnTo>
                <a:lnTo>
                  <a:pt x="2631247" y="96404"/>
                </a:lnTo>
                <a:lnTo>
                  <a:pt x="2657982" y="134185"/>
                </a:lnTo>
                <a:lnTo>
                  <a:pt x="2678036" y="176330"/>
                </a:lnTo>
                <a:lnTo>
                  <a:pt x="2690635" y="222066"/>
                </a:lnTo>
                <a:lnTo>
                  <a:pt x="2695006" y="270620"/>
                </a:lnTo>
                <a:lnTo>
                  <a:pt x="2695006" y="3277339"/>
                </a:lnTo>
                <a:lnTo>
                  <a:pt x="2690635" y="3325892"/>
                </a:lnTo>
                <a:lnTo>
                  <a:pt x="2678036" y="3371628"/>
                </a:lnTo>
                <a:lnTo>
                  <a:pt x="2657982" y="3413774"/>
                </a:lnTo>
                <a:lnTo>
                  <a:pt x="2631247" y="3451555"/>
                </a:lnTo>
                <a:lnTo>
                  <a:pt x="2598602" y="3484200"/>
                </a:lnTo>
                <a:lnTo>
                  <a:pt x="2560820" y="3510935"/>
                </a:lnTo>
                <a:lnTo>
                  <a:pt x="2518675" y="3530989"/>
                </a:lnTo>
                <a:lnTo>
                  <a:pt x="2472939" y="3543588"/>
                </a:lnTo>
                <a:lnTo>
                  <a:pt x="2424390" y="3547959"/>
                </a:lnTo>
                <a:close/>
              </a:path>
            </a:pathLst>
          </a:custGeom>
          <a:solidFill>
            <a:srgbClr val="00AA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9">
            <a:extLst>
              <a:ext uri="{FF2B5EF4-FFF2-40B4-BE49-F238E27FC236}">
                <a16:creationId xmlns:a16="http://schemas.microsoft.com/office/drawing/2014/main" id="{A21E5D37-428B-2E67-F4E6-08740D6B4F86}"/>
              </a:ext>
            </a:extLst>
          </p:cNvPr>
          <p:cNvSpPr txBox="1"/>
          <p:nvPr/>
        </p:nvSpPr>
        <p:spPr>
          <a:xfrm>
            <a:off x="3374485" y="1891093"/>
            <a:ext cx="3869984" cy="1835118"/>
          </a:xfrm>
          <a:prstGeom prst="rect">
            <a:avLst/>
          </a:prstGeom>
        </p:spPr>
        <p:txBody>
          <a:bodyPr vert="horz" wrap="square" lIns="0" tIns="12700" rIns="0" bIns="0" rtlCol="0">
            <a:spAutoFit/>
          </a:bodyPr>
          <a:lstStyle>
            <a:defPPr>
              <a:defRPr lang="en-US"/>
            </a:defPPr>
            <a:lvl1pPr marR="0" lvl="0" indent="0" defTabSz="584200" fontAlgn="auto" hangingPunct="0">
              <a:lnSpc>
                <a:spcPct val="100000"/>
              </a:lnSpc>
              <a:spcBef>
                <a:spcPts val="0"/>
              </a:spcBef>
              <a:spcAft>
                <a:spcPts val="0"/>
              </a:spcAft>
              <a:buClrTx/>
              <a:buSzTx/>
              <a:buFontTx/>
              <a:buNone/>
              <a:tabLst/>
              <a:defRPr sz="1000">
                <a:solidFill>
                  <a:srgbClr val="212B40"/>
                </a:solidFill>
                <a:latin typeface="Roboto"/>
                <a:cs typeface="Roboto"/>
              </a:defRPr>
            </a:lvl1p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12B40"/>
                </a:solidFill>
                <a:effectLst/>
                <a:uLnTx/>
                <a:uFillTx/>
                <a:latin typeface="Roboto"/>
                <a:ea typeface="+mn-ea"/>
                <a:cs typeface="Roboto"/>
              </a:rPr>
              <a:t>Over the past year, there were many notable power system and market events that required large amounts of contingency Frequency Control Ancillary Services (FCAS) or energy-only responses. A large energy market company needed to </a:t>
            </a:r>
            <a:r>
              <a:rPr kumimoji="0" lang="en-US" sz="1000" b="0" i="0" u="none" strike="noStrike" kern="1200" cap="none" spc="0" normalizeH="0" baseline="0" noProof="0" err="1">
                <a:ln>
                  <a:noFill/>
                </a:ln>
                <a:solidFill>
                  <a:srgbClr val="212B40"/>
                </a:solidFill>
                <a:effectLst/>
                <a:uLnTx/>
                <a:uFillTx/>
                <a:latin typeface="Roboto"/>
                <a:ea typeface="+mn-ea"/>
                <a:cs typeface="Roboto"/>
              </a:rPr>
              <a:t>analyse</a:t>
            </a:r>
            <a:r>
              <a:rPr kumimoji="0" lang="en-US" sz="1000" b="0" i="0" u="none" strike="noStrike" kern="1200" cap="none" spc="0" normalizeH="0" baseline="0" noProof="0">
                <a:ln>
                  <a:noFill/>
                </a:ln>
                <a:solidFill>
                  <a:srgbClr val="212B40"/>
                </a:solidFill>
                <a:effectLst/>
                <a:uLnTx/>
                <a:uFillTx/>
                <a:latin typeface="Roboto"/>
                <a:ea typeface="+mn-ea"/>
                <a:cs typeface="Roboto"/>
              </a:rPr>
              <a:t> these data to draw insights on how the VPPs are interacting with the power system. </a:t>
            </a: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VPPs need to integrate with the client’s system using VPP Demonstrations APIs and send required large volume of data real-time for analysis.</a:t>
            </a:r>
            <a:endParaRPr kumimoji="0" lang="en-US" sz="1000" b="0" i="0" u="none" strike="noStrike" kern="1200" cap="none" spc="0" normalizeH="0" baseline="0" noProof="0">
              <a:ln>
                <a:noFill/>
              </a:ln>
              <a:solidFill>
                <a:srgbClr val="212B40"/>
              </a:solidFill>
              <a:effectLst/>
              <a:uLnTx/>
              <a:uFillTx/>
              <a:latin typeface="Roboto"/>
              <a:ea typeface="+mn-ea"/>
              <a:cs typeface="Roboto"/>
            </a:endParaRP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sz="1000" b="0" i="0" u="none" strike="noStrike" kern="1200" cap="none" spc="0" normalizeH="0" baseline="0" noProof="0">
              <a:ln>
                <a:noFill/>
              </a:ln>
              <a:solidFill>
                <a:srgbClr val="212B40"/>
              </a:solidFill>
              <a:effectLst/>
              <a:uLnTx/>
              <a:uFillTx/>
              <a:latin typeface="Roboto"/>
              <a:ea typeface="+mn-ea"/>
              <a:cs typeface="Roboto"/>
            </a:endParaRPr>
          </a:p>
        </p:txBody>
      </p:sp>
      <p:sp>
        <p:nvSpPr>
          <p:cNvPr id="24" name="object 31">
            <a:extLst>
              <a:ext uri="{FF2B5EF4-FFF2-40B4-BE49-F238E27FC236}">
                <a16:creationId xmlns:a16="http://schemas.microsoft.com/office/drawing/2014/main" id="{54188DC0-D0FE-EA63-1873-8482ADFFEAF5}"/>
              </a:ext>
            </a:extLst>
          </p:cNvPr>
          <p:cNvSpPr txBox="1"/>
          <p:nvPr/>
        </p:nvSpPr>
        <p:spPr>
          <a:xfrm>
            <a:off x="3374485" y="3782349"/>
            <a:ext cx="3849557" cy="1243930"/>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intelia worked with the client to formalise, design and develop these API specifications into a scalable, cloud-based platform. This involved standing up a scrum team made up of a scrum master, three integration engineers and two automation testers supported by a solution architect. </a:t>
            </a: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endParaRPr>
          </a:p>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This team would be the first to deliver a solution into production using an Agile approach for this client.</a:t>
            </a:r>
          </a:p>
        </p:txBody>
      </p:sp>
      <p:sp>
        <p:nvSpPr>
          <p:cNvPr id="25" name="object 34">
            <a:extLst>
              <a:ext uri="{FF2B5EF4-FFF2-40B4-BE49-F238E27FC236}">
                <a16:creationId xmlns:a16="http://schemas.microsoft.com/office/drawing/2014/main" id="{EA7C1E8D-2B3C-F2D1-E212-1AF5BADCD60C}"/>
              </a:ext>
            </a:extLst>
          </p:cNvPr>
          <p:cNvSpPr txBox="1"/>
          <p:nvPr/>
        </p:nvSpPr>
        <p:spPr>
          <a:xfrm>
            <a:off x="252559" y="4247657"/>
            <a:ext cx="2116944" cy="218777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500" b="1" i="0" u="none" strike="noStrike" kern="1200" cap="none" spc="-10" normalizeH="0" baseline="0" noProof="0">
                <a:ln>
                  <a:noFill/>
                </a:ln>
                <a:solidFill>
                  <a:srgbClr val="FFFFFF"/>
                </a:solidFill>
                <a:effectLst/>
                <a:uLnTx/>
                <a:uFillTx/>
                <a:latin typeface="Roboto"/>
                <a:ea typeface="+mn-ea"/>
                <a:cs typeface="Roboto"/>
              </a:rPr>
              <a:t>National Energy Market Operator</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black"/>
                </a:solidFill>
                <a:effectLst/>
                <a:uLnTx/>
                <a:uFillTx/>
                <a:latin typeface="Roboto"/>
                <a:ea typeface="+mn-ea"/>
                <a:cs typeface="Roboto"/>
              </a:rPr>
              <a:t>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white"/>
                </a:solidFill>
                <a:effectLst/>
                <a:uLnTx/>
                <a:uFillTx/>
                <a:latin typeface="Roboto"/>
                <a:ea typeface="+mn-ea"/>
                <a:cs typeface="Roboto"/>
              </a:rPr>
              <a:t>Responsible for managing electricity and gas systems and markets </a:t>
            </a: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200" b="0" i="0" u="none" strike="noStrike" kern="1200" cap="none" spc="0" normalizeH="0" baseline="0" noProof="0">
                <a:ln>
                  <a:noFill/>
                </a:ln>
                <a:solidFill>
                  <a:prstClr val="white"/>
                </a:solidFill>
                <a:effectLst/>
                <a:uLnTx/>
                <a:uFillTx/>
                <a:latin typeface="Roboto"/>
                <a:ea typeface="+mn-ea"/>
                <a:cs typeface="Roboto"/>
              </a:rPr>
              <a:t>across Australia, helping to ensure Australians have access to affordable, secure and reliable energy.</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AU" sz="1200" b="0" i="0" u="none" strike="noStrike" kern="1200" cap="none" spc="0" normalizeH="0" baseline="0" noProof="0">
              <a:ln>
                <a:noFill/>
              </a:ln>
              <a:solidFill>
                <a:prstClr val="black"/>
              </a:solidFill>
              <a:effectLst/>
              <a:uLnTx/>
              <a:uFillTx/>
              <a:latin typeface="Roboto"/>
              <a:ea typeface="+mn-ea"/>
              <a:cs typeface="Roboto"/>
            </a:endParaRPr>
          </a:p>
        </p:txBody>
      </p:sp>
      <p:sp>
        <p:nvSpPr>
          <p:cNvPr id="26" name="object 38">
            <a:extLst>
              <a:ext uri="{FF2B5EF4-FFF2-40B4-BE49-F238E27FC236}">
                <a16:creationId xmlns:a16="http://schemas.microsoft.com/office/drawing/2014/main" id="{C66AC46E-2735-98D6-F6F0-4163DEF07545}"/>
              </a:ext>
            </a:extLst>
          </p:cNvPr>
          <p:cNvSpPr txBox="1"/>
          <p:nvPr/>
        </p:nvSpPr>
        <p:spPr>
          <a:xfrm>
            <a:off x="291189" y="1481058"/>
            <a:ext cx="2706690" cy="2467342"/>
          </a:xfrm>
          <a:prstGeom prst="rect">
            <a:avLst/>
          </a:prstGeom>
          <a:ln w="19050" cmpd="sng">
            <a:noFill/>
            <a:prstDash val="solid"/>
          </a:ln>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Data Analytics</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Data Architecture &amp; Security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Engineering &amp; Ingestion</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Data Migration</a:t>
            </a:r>
          </a:p>
          <a:p>
            <a:pPr marL="12700" marR="0" lvl="0" indent="0" algn="l" defTabSz="914400" rtl="0" eaLnBrk="1" fontAlgn="auto" latinLnBrk="0" hangingPunct="1">
              <a:lnSpc>
                <a:spcPct val="100000"/>
              </a:lnSpc>
              <a:spcBef>
                <a:spcPts val="100"/>
              </a:spcBef>
              <a:spcAft>
                <a:spcPts val="0"/>
              </a:spcAft>
              <a:buClrTx/>
              <a:buSzTx/>
              <a:buFontTx/>
              <a:buNone/>
              <a:tabLst/>
              <a:defRPr/>
            </a:pPr>
            <a:endParaRPr kumimoji="0" lang="en-AU" sz="1200" b="0" i="0" u="none" strike="noStrike" kern="1200" cap="none" spc="0" normalizeH="0" baseline="0" noProof="0">
              <a:ln>
                <a:noFill/>
              </a:ln>
              <a:solidFill>
                <a:srgbClr val="0E2A3F"/>
              </a:solidFill>
              <a:effectLst/>
              <a:uLnTx/>
              <a:uFillTx/>
              <a:latin typeface="Roboto"/>
              <a:ea typeface="+mn-ea"/>
              <a:cs typeface="Roboto"/>
            </a:endParaRPr>
          </a:p>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Cloud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Architecture &amp; Design </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Cloud Infrastructure </a:t>
            </a:r>
            <a:r>
              <a:rPr lang="en-AU" sz="1200">
                <a:solidFill>
                  <a:srgbClr val="0E2A3F"/>
                </a:solidFill>
                <a:latin typeface="Roboto"/>
                <a:cs typeface="Roboto"/>
              </a:rPr>
              <a:t>I</a:t>
            </a:r>
            <a:r>
              <a:rPr kumimoji="0" lang="en-AU" sz="1200" b="0" i="0" u="none" strike="noStrike" kern="1200" cap="none" spc="0" normalizeH="0" baseline="0" noProof="0" err="1">
                <a:ln>
                  <a:noFill/>
                </a:ln>
                <a:solidFill>
                  <a:srgbClr val="0E2A3F"/>
                </a:solidFill>
                <a:effectLst/>
                <a:uLnTx/>
                <a:uFillTx/>
                <a:latin typeface="Roboto"/>
                <a:ea typeface="+mn-ea"/>
                <a:cs typeface="Roboto"/>
              </a:rPr>
              <a:t>mplementation</a:t>
            </a:r>
            <a:endParaRPr kumimoji="0" lang="en-AU" sz="1200" b="0" i="0" u="none" strike="noStrike" kern="1200" cap="none" spc="0" normalizeH="0" baseline="0" noProof="0">
              <a:ln>
                <a:noFill/>
              </a:ln>
              <a:solidFill>
                <a:srgbClr val="0E2A3F"/>
              </a:solidFill>
              <a:effectLst/>
              <a:uLnTx/>
              <a:uFillTx/>
              <a:latin typeface="Roboto"/>
              <a:ea typeface="+mn-ea"/>
              <a:cs typeface="Roboto"/>
            </a:endParaRP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Infrastructure Automation &amp; DevOps</a:t>
            </a:r>
          </a:p>
          <a:p>
            <a:pPr marL="298450" marR="0" lvl="0" indent="-285750" algn="l" defTabSz="914400" rtl="0" eaLnBrk="1" fontAlgn="auto" latinLnBrk="0" hangingPunct="1">
              <a:lnSpc>
                <a:spcPct val="100000"/>
              </a:lnSpc>
              <a:spcBef>
                <a:spcPts val="100"/>
              </a:spcBef>
              <a:spcAft>
                <a:spcPts val="0"/>
              </a:spcAft>
              <a:buClr>
                <a:srgbClr val="00AA7F"/>
              </a:buClr>
              <a:buSzTx/>
              <a:buFont typeface="Arial"/>
              <a:buChar char="•"/>
              <a:tabLst/>
              <a:defRPr/>
            </a:pPr>
            <a:r>
              <a:rPr kumimoji="0" lang="en-AU" sz="1200" b="0" i="0" u="none" strike="noStrike" kern="1200" cap="none" spc="0" normalizeH="0" baseline="0" noProof="0">
                <a:ln>
                  <a:noFill/>
                </a:ln>
                <a:solidFill>
                  <a:srgbClr val="0E2A3F"/>
                </a:solidFill>
                <a:effectLst/>
                <a:uLnTx/>
                <a:uFillTx/>
                <a:latin typeface="Roboto"/>
                <a:ea typeface="+mn-ea"/>
                <a:cs typeface="Roboto"/>
              </a:rPr>
              <a:t>Cloud Data </a:t>
            </a:r>
            <a:r>
              <a:rPr lang="en-AU" sz="1200">
                <a:solidFill>
                  <a:srgbClr val="0E2A3F"/>
                </a:solidFill>
                <a:latin typeface="Roboto"/>
                <a:cs typeface="Roboto"/>
              </a:rPr>
              <a:t>S</a:t>
            </a:r>
            <a:r>
              <a:rPr kumimoji="0" lang="en-AU" sz="1200" b="0" i="0" u="none" strike="noStrike" kern="1200" cap="none" spc="0" normalizeH="0" baseline="0" noProof="0">
                <a:ln>
                  <a:noFill/>
                </a:ln>
                <a:solidFill>
                  <a:srgbClr val="0E2A3F"/>
                </a:solidFill>
                <a:effectLst/>
                <a:uLnTx/>
                <a:uFillTx/>
                <a:latin typeface="Roboto"/>
                <a:ea typeface="+mn-ea"/>
                <a:cs typeface="Roboto"/>
              </a:rPr>
              <a:t>tore </a:t>
            </a:r>
          </a:p>
        </p:txBody>
      </p:sp>
      <p:sp>
        <p:nvSpPr>
          <p:cNvPr id="28" name="object 31">
            <a:extLst>
              <a:ext uri="{FF2B5EF4-FFF2-40B4-BE49-F238E27FC236}">
                <a16:creationId xmlns:a16="http://schemas.microsoft.com/office/drawing/2014/main" id="{1762D708-DDFE-CFAB-4EBA-820BC48A4944}"/>
              </a:ext>
            </a:extLst>
          </p:cNvPr>
          <p:cNvSpPr txBox="1"/>
          <p:nvPr/>
        </p:nvSpPr>
        <p:spPr>
          <a:xfrm>
            <a:off x="8098467" y="1965068"/>
            <a:ext cx="3899545" cy="1705595"/>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The client embarked on the establishment of a new application programming interface (API) management platform with the launch of the VPP Demonstrations. This required establishing patterns for the multi-cloud integration for the first time.</a:t>
            </a:r>
          </a:p>
          <a:p>
            <a:pPr marL="0" marR="0" lvl="0" indent="0" algn="l" defTabSz="584200" rtl="0" eaLnBrk="1" fontAlgn="auto" latinLnBrk="0" hangingPunct="0">
              <a:lnSpc>
                <a:spcPct val="100000"/>
              </a:lnSpc>
              <a:spcBef>
                <a:spcPts val="0"/>
              </a:spcBef>
              <a:spcAft>
                <a:spcPts val="0"/>
              </a:spcAft>
              <a:buClrTx/>
              <a:buSzTx/>
              <a:buFontTx/>
              <a:buNone/>
              <a:tabLst/>
              <a:defRPr/>
            </a:pPr>
            <a:endPar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endParaRPr>
          </a:p>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intelia, a key development partner for this client has also developed its systems to receive operational data from VPPs that provides visibility of the distribution connected distributed energy resource (DER) to the business. This helps the client learn how to integrate VPPs into the market at scale, which then inform appropriate regulatory and operational changes</a:t>
            </a:r>
            <a:r>
              <a:rPr kumimoji="0" lang="en-AU" sz="1000" b="0" i="0" u="none" strike="noStrike" kern="1200" cap="none" spc="0" normalizeH="0" baseline="0" noProof="0">
                <a:ln>
                  <a:noFill/>
                </a:ln>
                <a:solidFill>
                  <a:srgbClr val="212B40"/>
                </a:solidFill>
                <a:effectLst/>
                <a:uLnTx/>
                <a:uFillTx/>
                <a:latin typeface="Roboto Light"/>
                <a:ea typeface="+mn-ea"/>
                <a:cs typeface="+mn-cs"/>
                <a:sym typeface="Helvetica Neue Medium"/>
              </a:rPr>
              <a:t>.</a:t>
            </a:r>
          </a:p>
        </p:txBody>
      </p:sp>
      <p:grpSp>
        <p:nvGrpSpPr>
          <p:cNvPr id="31" name="Group 30">
            <a:extLst>
              <a:ext uri="{FF2B5EF4-FFF2-40B4-BE49-F238E27FC236}">
                <a16:creationId xmlns:a16="http://schemas.microsoft.com/office/drawing/2014/main" id="{EFDBFCB3-F3ED-B667-53B1-2F85A1D95499}"/>
              </a:ext>
            </a:extLst>
          </p:cNvPr>
          <p:cNvGrpSpPr/>
          <p:nvPr/>
        </p:nvGrpSpPr>
        <p:grpSpPr>
          <a:xfrm>
            <a:off x="2720833" y="3338203"/>
            <a:ext cx="4540498" cy="615272"/>
            <a:chOff x="2825502" y="4368434"/>
            <a:chExt cx="4540498" cy="615272"/>
          </a:xfrm>
        </p:grpSpPr>
        <p:sp>
          <p:nvSpPr>
            <p:cNvPr id="32" name="object 6">
              <a:extLst>
                <a:ext uri="{FF2B5EF4-FFF2-40B4-BE49-F238E27FC236}">
                  <a16:creationId xmlns:a16="http://schemas.microsoft.com/office/drawing/2014/main" id="{551197A2-F607-E6BD-ADFF-3451399F376E}"/>
                </a:ext>
              </a:extLst>
            </p:cNvPr>
            <p:cNvSpPr/>
            <p:nvPr/>
          </p:nvSpPr>
          <p:spPr>
            <a:xfrm flipV="1">
              <a:off x="3350807" y="4653704"/>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3" name="object 23">
              <a:extLst>
                <a:ext uri="{FF2B5EF4-FFF2-40B4-BE49-F238E27FC236}">
                  <a16:creationId xmlns:a16="http://schemas.microsoft.com/office/drawing/2014/main" id="{134B9576-5C77-18EF-390C-0443EB6C6672}"/>
                </a:ext>
              </a:extLst>
            </p:cNvPr>
            <p:cNvPicPr/>
            <p:nvPr/>
          </p:nvPicPr>
          <p:blipFill>
            <a:blip r:embed="rId2" cstate="print"/>
            <a:stretch>
              <a:fillRect/>
            </a:stretch>
          </p:blipFill>
          <p:spPr>
            <a:xfrm>
              <a:off x="7156293" y="4473100"/>
              <a:ext cx="162060" cy="103902"/>
            </a:xfrm>
            <a:prstGeom prst="rect">
              <a:avLst/>
            </a:prstGeom>
          </p:spPr>
        </p:pic>
        <p:sp>
          <p:nvSpPr>
            <p:cNvPr id="34" name="object 32">
              <a:extLst>
                <a:ext uri="{FF2B5EF4-FFF2-40B4-BE49-F238E27FC236}">
                  <a16:creationId xmlns:a16="http://schemas.microsoft.com/office/drawing/2014/main" id="{32371B57-4C21-0400-EF5B-D687E89FCAC4}"/>
                </a:ext>
              </a:extLst>
            </p:cNvPr>
            <p:cNvSpPr txBox="1"/>
            <p:nvPr/>
          </p:nvSpPr>
          <p:spPr>
            <a:xfrm>
              <a:off x="3498831" y="4368434"/>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intelia’s Approach</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35" name="Group 34">
              <a:extLst>
                <a:ext uri="{FF2B5EF4-FFF2-40B4-BE49-F238E27FC236}">
                  <a16:creationId xmlns:a16="http://schemas.microsoft.com/office/drawing/2014/main" id="{BDCAFD0A-22F5-6D89-8BA5-4F040D4BE9C7}"/>
                </a:ext>
              </a:extLst>
            </p:cNvPr>
            <p:cNvGrpSpPr/>
            <p:nvPr/>
          </p:nvGrpSpPr>
          <p:grpSpPr>
            <a:xfrm>
              <a:off x="2825502" y="4466181"/>
              <a:ext cx="565150" cy="517525"/>
              <a:chOff x="2880896" y="4105275"/>
              <a:chExt cx="565150" cy="517525"/>
            </a:xfrm>
          </p:grpSpPr>
          <p:sp>
            <p:nvSpPr>
              <p:cNvPr id="36" name="Oval 35">
                <a:extLst>
                  <a:ext uri="{FF2B5EF4-FFF2-40B4-BE49-F238E27FC236}">
                    <a16:creationId xmlns:a16="http://schemas.microsoft.com/office/drawing/2014/main" id="{D08FA88A-18FD-8FDF-6283-1A3B8A0276BD}"/>
                  </a:ext>
                </a:extLst>
              </p:cNvPr>
              <p:cNvSpPr/>
              <p:nvPr/>
            </p:nvSpPr>
            <p:spPr>
              <a:xfrm>
                <a:off x="2880896" y="4105275"/>
                <a:ext cx="565150" cy="517525"/>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37" name="Freeform 30">
                <a:extLst>
                  <a:ext uri="{FF2B5EF4-FFF2-40B4-BE49-F238E27FC236}">
                    <a16:creationId xmlns:a16="http://schemas.microsoft.com/office/drawing/2014/main" id="{92224B68-3FBD-5EE3-74E8-59D8E35A15E1}"/>
                  </a:ext>
                </a:extLst>
              </p:cNvPr>
              <p:cNvSpPr>
                <a:spLocks noEditPoints="1"/>
              </p:cNvSpPr>
              <p:nvPr/>
            </p:nvSpPr>
            <p:spPr bwMode="auto">
              <a:xfrm rot="2700000">
                <a:off x="3029023" y="4139633"/>
                <a:ext cx="261322" cy="435932"/>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38" name="Freeform 32">
                <a:extLst>
                  <a:ext uri="{FF2B5EF4-FFF2-40B4-BE49-F238E27FC236}">
                    <a16:creationId xmlns:a16="http://schemas.microsoft.com/office/drawing/2014/main" id="{21D8F4D2-8B53-8BDF-B4F3-F11CD1DCA96D}"/>
                  </a:ext>
                </a:extLst>
              </p:cNvPr>
              <p:cNvSpPr>
                <a:spLocks noEditPoints="1"/>
              </p:cNvSpPr>
              <p:nvPr/>
            </p:nvSpPr>
            <p:spPr bwMode="auto">
              <a:xfrm rot="2700000">
                <a:off x="3014273" y="4394936"/>
                <a:ext cx="83765" cy="133316"/>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grpSp>
      <p:sp>
        <p:nvSpPr>
          <p:cNvPr id="39" name="object 31">
            <a:extLst>
              <a:ext uri="{FF2B5EF4-FFF2-40B4-BE49-F238E27FC236}">
                <a16:creationId xmlns:a16="http://schemas.microsoft.com/office/drawing/2014/main" id="{B0A14E16-6211-D3B5-C236-8D6E6A379CB9}"/>
              </a:ext>
            </a:extLst>
          </p:cNvPr>
          <p:cNvSpPr txBox="1"/>
          <p:nvPr/>
        </p:nvSpPr>
        <p:spPr>
          <a:xfrm>
            <a:off x="8107864" y="4205462"/>
            <a:ext cx="3902849" cy="1243930"/>
          </a:xfrm>
          <a:prstGeom prst="rect">
            <a:avLst/>
          </a:prstGeom>
        </p:spPr>
        <p:txBody>
          <a:bodyPr vert="horz" wrap="square" lIns="0" tIns="12700" rIns="0" bIns="0" rtlCol="0">
            <a:spAutoFit/>
          </a:bodyPr>
          <a:lstStyle/>
          <a:p>
            <a:pPr marL="0" marR="0" lvl="0" indent="0" algn="l" defTabSz="584200" rtl="0" eaLnBrk="1" fontAlgn="auto" latinLnBrk="0" hangingPunct="0">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Within the first few months of a yearlong trial program:</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Registered VPPs are able to transfer terabytes of real-time operational and forecast data for the first time using the APIs</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Significantly improved the client’s capability to draw insights on how VPPs are interacting with the power system</a:t>
            </a:r>
          </a:p>
          <a:p>
            <a:pPr marL="171450" marR="0" lvl="0" indent="-171450" algn="l" defTabSz="584200" rtl="0" eaLnBrk="1" fontAlgn="auto" latinLnBrk="0" hangingPunct="0">
              <a:lnSpc>
                <a:spcPct val="100000"/>
              </a:lnSpc>
              <a:spcBef>
                <a:spcPts val="0"/>
              </a:spcBef>
              <a:spcAft>
                <a:spcPts val="0"/>
              </a:spcAft>
              <a:buClr>
                <a:srgbClr val="00AA7F"/>
              </a:buClr>
              <a:buSzTx/>
              <a:buFont typeface="Arial" panose="020B0604020202020204" pitchFamily="34" charset="0"/>
              <a:buChar char="•"/>
              <a:tabLst/>
              <a:defRPr/>
            </a:pPr>
            <a:r>
              <a:rPr kumimoji="0" lang="en-AU" sz="1000" b="0" i="0" u="none" strike="noStrike" kern="1200" cap="none" spc="0" normalizeH="0" baseline="0" noProof="0">
                <a:ln>
                  <a:noFill/>
                </a:ln>
                <a:solidFill>
                  <a:srgbClr val="212B40"/>
                </a:solidFill>
                <a:effectLst/>
                <a:uLnTx/>
                <a:uFillTx/>
                <a:latin typeface="Roboto"/>
                <a:ea typeface="+mn-ea"/>
                <a:cs typeface="Roboto"/>
                <a:sym typeface="Helvetica Neue Medium"/>
              </a:rPr>
              <a:t>By participating in the contingency FCAS markets using the APIs, VPPs were able to earn substantial revenue in a short period of time</a:t>
            </a:r>
          </a:p>
        </p:txBody>
      </p:sp>
      <p:grpSp>
        <p:nvGrpSpPr>
          <p:cNvPr id="40" name="Group 39">
            <a:extLst>
              <a:ext uri="{FF2B5EF4-FFF2-40B4-BE49-F238E27FC236}">
                <a16:creationId xmlns:a16="http://schemas.microsoft.com/office/drawing/2014/main" id="{8E5AC439-79DA-E440-79C8-A9EDED65B305}"/>
              </a:ext>
            </a:extLst>
          </p:cNvPr>
          <p:cNvGrpSpPr/>
          <p:nvPr/>
        </p:nvGrpSpPr>
        <p:grpSpPr>
          <a:xfrm>
            <a:off x="7426839" y="3797846"/>
            <a:ext cx="4533074" cy="558587"/>
            <a:chOff x="2832926" y="8434440"/>
            <a:chExt cx="4533074" cy="558587"/>
          </a:xfrm>
        </p:grpSpPr>
        <p:sp>
          <p:nvSpPr>
            <p:cNvPr id="41" name="object 6">
              <a:extLst>
                <a:ext uri="{FF2B5EF4-FFF2-40B4-BE49-F238E27FC236}">
                  <a16:creationId xmlns:a16="http://schemas.microsoft.com/office/drawing/2014/main" id="{F0660766-C7E2-198A-510D-FB47BA3785BD}"/>
                </a:ext>
              </a:extLst>
            </p:cNvPr>
            <p:cNvSpPr/>
            <p:nvPr/>
          </p:nvSpPr>
          <p:spPr>
            <a:xfrm flipV="1">
              <a:off x="3371321" y="8691162"/>
              <a:ext cx="3994679" cy="45719"/>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 name="object 23">
              <a:extLst>
                <a:ext uri="{FF2B5EF4-FFF2-40B4-BE49-F238E27FC236}">
                  <a16:creationId xmlns:a16="http://schemas.microsoft.com/office/drawing/2014/main" id="{4AE8F55D-6743-1891-D55D-B8CA1A744126}"/>
                </a:ext>
              </a:extLst>
            </p:cNvPr>
            <p:cNvPicPr/>
            <p:nvPr/>
          </p:nvPicPr>
          <p:blipFill>
            <a:blip r:embed="rId2" cstate="print"/>
            <a:stretch>
              <a:fillRect/>
            </a:stretch>
          </p:blipFill>
          <p:spPr>
            <a:xfrm>
              <a:off x="7105493" y="8539106"/>
              <a:ext cx="162060" cy="103902"/>
            </a:xfrm>
            <a:prstGeom prst="rect">
              <a:avLst/>
            </a:prstGeom>
          </p:spPr>
        </p:pic>
        <p:sp>
          <p:nvSpPr>
            <p:cNvPr id="43" name="object 32">
              <a:extLst>
                <a:ext uri="{FF2B5EF4-FFF2-40B4-BE49-F238E27FC236}">
                  <a16:creationId xmlns:a16="http://schemas.microsoft.com/office/drawing/2014/main" id="{209DAB07-BC1C-9636-6150-68D736197C39}"/>
                </a:ext>
              </a:extLst>
            </p:cNvPr>
            <p:cNvSpPr txBox="1"/>
            <p:nvPr/>
          </p:nvSpPr>
          <p:spPr>
            <a:xfrm>
              <a:off x="3513951" y="8434440"/>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Outcome </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44" name="Group 43">
              <a:extLst>
                <a:ext uri="{FF2B5EF4-FFF2-40B4-BE49-F238E27FC236}">
                  <a16:creationId xmlns:a16="http://schemas.microsoft.com/office/drawing/2014/main" id="{A94BFE55-B71C-8458-1CDA-C5CDF5D0C2BC}"/>
                </a:ext>
              </a:extLst>
            </p:cNvPr>
            <p:cNvGrpSpPr/>
            <p:nvPr/>
          </p:nvGrpSpPr>
          <p:grpSpPr>
            <a:xfrm>
              <a:off x="2832926" y="8475039"/>
              <a:ext cx="574768" cy="517988"/>
              <a:chOff x="2910256" y="7805799"/>
              <a:chExt cx="574768" cy="517988"/>
            </a:xfrm>
          </p:grpSpPr>
          <p:sp>
            <p:nvSpPr>
              <p:cNvPr id="45" name="Oval 44">
                <a:extLst>
                  <a:ext uri="{FF2B5EF4-FFF2-40B4-BE49-F238E27FC236}">
                    <a16:creationId xmlns:a16="http://schemas.microsoft.com/office/drawing/2014/main" id="{A0B375ED-5B17-C556-17A5-4D9467D58521}"/>
                  </a:ext>
                </a:extLst>
              </p:cNvPr>
              <p:cNvSpPr/>
              <p:nvPr/>
            </p:nvSpPr>
            <p:spPr>
              <a:xfrm>
                <a:off x="2910256" y="7805799"/>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pic>
            <p:nvPicPr>
              <p:cNvPr id="46" name="Picture 2" descr="Handshake - Free hands and gestures icons">
                <a:extLst>
                  <a:ext uri="{FF2B5EF4-FFF2-40B4-BE49-F238E27FC236}">
                    <a16:creationId xmlns:a16="http://schemas.microsoft.com/office/drawing/2014/main" id="{53D9A795-AAEB-18A8-48D1-9A8B412C708B}"/>
                  </a:ext>
                </a:extLst>
              </p:cNvPr>
              <p:cNvPicPr>
                <a:picLocks noChangeAspect="1" noChangeArrowheads="1"/>
              </p:cNvPicPr>
              <p:nvPr/>
            </p:nvPicPr>
            <p:blipFill>
              <a:blip r:embed="rId3" cstate="print">
                <a:lum bright="70000" contrast="-7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003967" y="7884155"/>
                <a:ext cx="407854" cy="407854"/>
              </a:xfrm>
              <a:prstGeom prst="rect">
                <a:avLst/>
              </a:prstGeom>
              <a:noFill/>
              <a:extLst>
                <a:ext uri="{909E8E84-426E-40dd-AFC4-6F175D3DCCD1}">
                  <a14:hiddenFill xmlns="" xmlns:a14="http://schemas.microsoft.com/office/drawing/2010/main">
                    <a:solidFill>
                      <a:srgbClr val="FFFFFF"/>
                    </a:solidFill>
                  </a14:hiddenFill>
                </a:ext>
              </a:extLst>
            </p:spPr>
          </p:pic>
        </p:grpSp>
      </p:grpSp>
      <p:sp>
        <p:nvSpPr>
          <p:cNvPr id="53" name="TextBox 52">
            <a:extLst>
              <a:ext uri="{FF2B5EF4-FFF2-40B4-BE49-F238E27FC236}">
                <a16:creationId xmlns:a16="http://schemas.microsoft.com/office/drawing/2014/main" id="{6E4EAC1C-0A9E-A326-9FAC-F0EE18A9117D}"/>
              </a:ext>
            </a:extLst>
          </p:cNvPr>
          <p:cNvSpPr txBox="1"/>
          <p:nvPr/>
        </p:nvSpPr>
        <p:spPr>
          <a:xfrm>
            <a:off x="7769310" y="5982929"/>
            <a:ext cx="4624370" cy="3293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rPr>
              <a:t>With offices in Melbourne and Sydney, </a:t>
            </a:r>
            <a:r>
              <a:rPr kumimoji="0" lang="en-US" sz="750" b="0" i="0" u="none" strike="noStrike" kern="1200" cap="none" spc="0" normalizeH="0" baseline="0" noProof="0" err="1">
                <a:ln>
                  <a:noFill/>
                </a:ln>
                <a:solidFill>
                  <a:prstClr val="black"/>
                </a:solidFill>
                <a:effectLst/>
                <a:uLnTx/>
                <a:uFillTx/>
                <a:latin typeface="Roboto Light" panose="02000000000000000000" pitchFamily="2" charset="0"/>
                <a:ea typeface="Roboto Light" panose="02000000000000000000" pitchFamily="2" charset="0"/>
                <a:cs typeface="+mn-cs"/>
              </a:rPr>
              <a:t>intelia</a:t>
            </a:r>
            <a:r>
              <a:rPr kumimoji="0" lang="en-US" sz="75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rPr>
              <a:t> is a technology consultancy specializing in all things data (strategy, architecture, governance, analytics, modern cloud data platforms and intelligent automation)</a:t>
            </a:r>
            <a:endParaRPr kumimoji="0" lang="en-AU" sz="75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endParaRPr>
          </a:p>
        </p:txBody>
      </p:sp>
      <p:grpSp>
        <p:nvGrpSpPr>
          <p:cNvPr id="54" name="Group 53">
            <a:extLst>
              <a:ext uri="{FF2B5EF4-FFF2-40B4-BE49-F238E27FC236}">
                <a16:creationId xmlns:a16="http://schemas.microsoft.com/office/drawing/2014/main" id="{62FA0344-63B8-FA85-9673-CAE06602E31E}"/>
              </a:ext>
            </a:extLst>
          </p:cNvPr>
          <p:cNvGrpSpPr/>
          <p:nvPr/>
        </p:nvGrpSpPr>
        <p:grpSpPr>
          <a:xfrm>
            <a:off x="2707022" y="1493031"/>
            <a:ext cx="4579709" cy="636287"/>
            <a:chOff x="2811691" y="2281883"/>
            <a:chExt cx="4579709" cy="636287"/>
          </a:xfrm>
        </p:grpSpPr>
        <p:pic>
          <p:nvPicPr>
            <p:cNvPr id="55" name="object 22">
              <a:extLst>
                <a:ext uri="{FF2B5EF4-FFF2-40B4-BE49-F238E27FC236}">
                  <a16:creationId xmlns:a16="http://schemas.microsoft.com/office/drawing/2014/main" id="{7C441AE6-669F-489C-6CA8-575B3418D532}"/>
                </a:ext>
              </a:extLst>
            </p:cNvPr>
            <p:cNvPicPr/>
            <p:nvPr/>
          </p:nvPicPr>
          <p:blipFill>
            <a:blip r:embed="rId5" cstate="print"/>
            <a:stretch>
              <a:fillRect/>
            </a:stretch>
          </p:blipFill>
          <p:spPr>
            <a:xfrm>
              <a:off x="7168993" y="2372549"/>
              <a:ext cx="162060" cy="103902"/>
            </a:xfrm>
            <a:prstGeom prst="rect">
              <a:avLst/>
            </a:prstGeom>
          </p:spPr>
        </p:pic>
        <p:sp>
          <p:nvSpPr>
            <p:cNvPr id="56" name="object 30">
              <a:extLst>
                <a:ext uri="{FF2B5EF4-FFF2-40B4-BE49-F238E27FC236}">
                  <a16:creationId xmlns:a16="http://schemas.microsoft.com/office/drawing/2014/main" id="{EB93F986-1D5D-4B85-38B2-589E3EF0BE8C}"/>
                </a:ext>
              </a:extLst>
            </p:cNvPr>
            <p:cNvSpPr txBox="1"/>
            <p:nvPr/>
          </p:nvSpPr>
          <p:spPr>
            <a:xfrm>
              <a:off x="3489852" y="2281883"/>
              <a:ext cx="22371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Problem </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57" name="Group 56">
              <a:extLst>
                <a:ext uri="{FF2B5EF4-FFF2-40B4-BE49-F238E27FC236}">
                  <a16:creationId xmlns:a16="http://schemas.microsoft.com/office/drawing/2014/main" id="{82782396-1318-3797-A305-CA956384A3F3}"/>
                </a:ext>
              </a:extLst>
            </p:cNvPr>
            <p:cNvGrpSpPr/>
            <p:nvPr/>
          </p:nvGrpSpPr>
          <p:grpSpPr>
            <a:xfrm>
              <a:off x="2811691" y="2400182"/>
              <a:ext cx="574768" cy="517988"/>
              <a:chOff x="2947478" y="2453812"/>
              <a:chExt cx="574768" cy="517988"/>
            </a:xfrm>
          </p:grpSpPr>
          <p:sp>
            <p:nvSpPr>
              <p:cNvPr id="59" name="Oval 58">
                <a:extLst>
                  <a:ext uri="{FF2B5EF4-FFF2-40B4-BE49-F238E27FC236}">
                    <a16:creationId xmlns:a16="http://schemas.microsoft.com/office/drawing/2014/main" id="{A76EA8AC-FBE4-A906-6DD2-A62A137B55AA}"/>
                  </a:ext>
                </a:extLst>
              </p:cNvPr>
              <p:cNvSpPr/>
              <p:nvPr/>
            </p:nvSpPr>
            <p:spPr>
              <a:xfrm>
                <a:off x="2947478" y="2453812"/>
                <a:ext cx="574768" cy="517988"/>
              </a:xfrm>
              <a:prstGeom prst="ellipse">
                <a:avLst/>
              </a:prstGeom>
              <a:solidFill>
                <a:srgbClr val="212B40"/>
              </a:solidFill>
              <a:ln w="25400" cap="flat">
                <a:noFill/>
                <a:prstDash val="solid"/>
                <a:round/>
              </a:ln>
              <a:effectLst/>
              <a:sp3d/>
            </p:spPr>
            <p:txBody>
              <a:bodyPr rot="0" spcFirstLastPara="1" vertOverflow="overflow" horzOverflow="overflow" vert="horz" wrap="square" lIns="50800" tIns="50800" rIns="50800" bIns="50800" numCol="1" spcCol="3810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000000"/>
                  </a:solidFill>
                  <a:effectLst/>
                  <a:uLnTx/>
                  <a:uFillTx/>
                  <a:latin typeface="Helvetica Neue Medium"/>
                  <a:ea typeface="Helvetica Neue Medium"/>
                  <a:cs typeface="Helvetica Neue Medium"/>
                  <a:sym typeface="Helvetica Neue Medium"/>
                </a:endParaRPr>
              </a:p>
            </p:txBody>
          </p:sp>
          <p:sp>
            <p:nvSpPr>
              <p:cNvPr id="60" name="Freeform 30">
                <a:extLst>
                  <a:ext uri="{FF2B5EF4-FFF2-40B4-BE49-F238E27FC236}">
                    <a16:creationId xmlns:a16="http://schemas.microsoft.com/office/drawing/2014/main" id="{305E174D-2C0E-5C48-ACC3-0161C36BF988}"/>
                  </a:ext>
                </a:extLst>
              </p:cNvPr>
              <p:cNvSpPr>
                <a:spLocks/>
              </p:cNvSpPr>
              <p:nvPr/>
            </p:nvSpPr>
            <p:spPr bwMode="auto">
              <a:xfrm>
                <a:off x="3023845" y="2543825"/>
                <a:ext cx="391078" cy="261545"/>
              </a:xfrm>
              <a:custGeom>
                <a:avLst/>
                <a:gdLst>
                  <a:gd name="T0" fmla="*/ 193 w 264"/>
                  <a:gd name="T1" fmla="*/ 176 h 176"/>
                  <a:gd name="T2" fmla="*/ 184 w 264"/>
                  <a:gd name="T3" fmla="*/ 167 h 176"/>
                  <a:gd name="T4" fmla="*/ 193 w 264"/>
                  <a:gd name="T5" fmla="*/ 159 h 176"/>
                  <a:gd name="T6" fmla="*/ 211 w 264"/>
                  <a:gd name="T7" fmla="*/ 158 h 176"/>
                  <a:gd name="T8" fmla="*/ 212 w 264"/>
                  <a:gd name="T9" fmla="*/ 158 h 176"/>
                  <a:gd name="T10" fmla="*/ 212 w 264"/>
                  <a:gd name="T11" fmla="*/ 158 h 176"/>
                  <a:gd name="T12" fmla="*/ 246 w 264"/>
                  <a:gd name="T13" fmla="*/ 123 h 176"/>
                  <a:gd name="T14" fmla="*/ 211 w 264"/>
                  <a:gd name="T15" fmla="*/ 88 h 176"/>
                  <a:gd name="T16" fmla="*/ 203 w 264"/>
                  <a:gd name="T17" fmla="*/ 89 h 176"/>
                  <a:gd name="T18" fmla="*/ 195 w 264"/>
                  <a:gd name="T19" fmla="*/ 87 h 176"/>
                  <a:gd name="T20" fmla="*/ 193 w 264"/>
                  <a:gd name="T21" fmla="*/ 79 h 176"/>
                  <a:gd name="T22" fmla="*/ 194 w 264"/>
                  <a:gd name="T23" fmla="*/ 70 h 176"/>
                  <a:gd name="T24" fmla="*/ 141 w 264"/>
                  <a:gd name="T25" fmla="*/ 18 h 176"/>
                  <a:gd name="T26" fmla="*/ 88 w 264"/>
                  <a:gd name="T27" fmla="*/ 66 h 176"/>
                  <a:gd name="T28" fmla="*/ 84 w 264"/>
                  <a:gd name="T29" fmla="*/ 72 h 176"/>
                  <a:gd name="T30" fmla="*/ 77 w 264"/>
                  <a:gd name="T31" fmla="*/ 73 h 176"/>
                  <a:gd name="T32" fmla="*/ 62 w 264"/>
                  <a:gd name="T33" fmla="*/ 70 h 176"/>
                  <a:gd name="T34" fmla="*/ 18 w 264"/>
                  <a:gd name="T35" fmla="*/ 114 h 176"/>
                  <a:gd name="T36" fmla="*/ 60 w 264"/>
                  <a:gd name="T37" fmla="*/ 158 h 176"/>
                  <a:gd name="T38" fmla="*/ 61 w 264"/>
                  <a:gd name="T39" fmla="*/ 158 h 176"/>
                  <a:gd name="T40" fmla="*/ 65 w 264"/>
                  <a:gd name="T41" fmla="*/ 159 h 176"/>
                  <a:gd name="T42" fmla="*/ 80 w 264"/>
                  <a:gd name="T43" fmla="*/ 159 h 176"/>
                  <a:gd name="T44" fmla="*/ 88 w 264"/>
                  <a:gd name="T45" fmla="*/ 167 h 176"/>
                  <a:gd name="T46" fmla="*/ 80 w 264"/>
                  <a:gd name="T47" fmla="*/ 176 h 176"/>
                  <a:gd name="T48" fmla="*/ 63 w 264"/>
                  <a:gd name="T49" fmla="*/ 176 h 176"/>
                  <a:gd name="T50" fmla="*/ 62 w 264"/>
                  <a:gd name="T51" fmla="*/ 176 h 176"/>
                  <a:gd name="T52" fmla="*/ 0 w 264"/>
                  <a:gd name="T53" fmla="*/ 114 h 176"/>
                  <a:gd name="T54" fmla="*/ 62 w 264"/>
                  <a:gd name="T55" fmla="*/ 53 h 176"/>
                  <a:gd name="T56" fmla="*/ 73 w 264"/>
                  <a:gd name="T57" fmla="*/ 54 h 176"/>
                  <a:gd name="T58" fmla="*/ 141 w 264"/>
                  <a:gd name="T59" fmla="*/ 0 h 176"/>
                  <a:gd name="T60" fmla="*/ 211 w 264"/>
                  <a:gd name="T61" fmla="*/ 70 h 176"/>
                  <a:gd name="T62" fmla="*/ 211 w 264"/>
                  <a:gd name="T63" fmla="*/ 70 h 176"/>
                  <a:gd name="T64" fmla="*/ 211 w 264"/>
                  <a:gd name="T65" fmla="*/ 70 h 176"/>
                  <a:gd name="T66" fmla="*/ 264 w 264"/>
                  <a:gd name="T67" fmla="*/ 123 h 176"/>
                  <a:gd name="T68" fmla="*/ 211 w 264"/>
                  <a:gd name="T69" fmla="*/ 176 h 176"/>
                  <a:gd name="T70" fmla="*/ 210 w 264"/>
                  <a:gd name="T71" fmla="*/ 176 h 176"/>
                  <a:gd name="T72" fmla="*/ 193 w 264"/>
                  <a:gd name="T73"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176">
                    <a:moveTo>
                      <a:pt x="193" y="176"/>
                    </a:moveTo>
                    <a:cubicBezTo>
                      <a:pt x="188" y="176"/>
                      <a:pt x="184" y="172"/>
                      <a:pt x="184" y="167"/>
                    </a:cubicBezTo>
                    <a:cubicBezTo>
                      <a:pt x="184" y="162"/>
                      <a:pt x="188" y="159"/>
                      <a:pt x="193" y="159"/>
                    </a:cubicBezTo>
                    <a:cubicBezTo>
                      <a:pt x="211" y="158"/>
                      <a:pt x="211" y="158"/>
                      <a:pt x="211" y="158"/>
                    </a:cubicBezTo>
                    <a:cubicBezTo>
                      <a:pt x="211" y="158"/>
                      <a:pt x="212" y="158"/>
                      <a:pt x="212" y="158"/>
                    </a:cubicBezTo>
                    <a:cubicBezTo>
                      <a:pt x="212" y="158"/>
                      <a:pt x="212" y="158"/>
                      <a:pt x="212" y="158"/>
                    </a:cubicBezTo>
                    <a:cubicBezTo>
                      <a:pt x="231" y="158"/>
                      <a:pt x="246" y="142"/>
                      <a:pt x="246" y="123"/>
                    </a:cubicBezTo>
                    <a:cubicBezTo>
                      <a:pt x="246" y="104"/>
                      <a:pt x="231" y="88"/>
                      <a:pt x="211" y="88"/>
                    </a:cubicBezTo>
                    <a:cubicBezTo>
                      <a:pt x="209" y="88"/>
                      <a:pt x="206" y="88"/>
                      <a:pt x="203" y="89"/>
                    </a:cubicBezTo>
                    <a:cubicBezTo>
                      <a:pt x="201" y="90"/>
                      <a:pt x="198" y="89"/>
                      <a:pt x="195" y="87"/>
                    </a:cubicBezTo>
                    <a:cubicBezTo>
                      <a:pt x="193" y="85"/>
                      <a:pt x="192" y="82"/>
                      <a:pt x="193" y="79"/>
                    </a:cubicBezTo>
                    <a:cubicBezTo>
                      <a:pt x="193" y="76"/>
                      <a:pt x="194" y="73"/>
                      <a:pt x="194" y="70"/>
                    </a:cubicBezTo>
                    <a:cubicBezTo>
                      <a:pt x="194" y="41"/>
                      <a:pt x="170" y="18"/>
                      <a:pt x="141" y="18"/>
                    </a:cubicBezTo>
                    <a:cubicBezTo>
                      <a:pt x="113" y="18"/>
                      <a:pt x="91" y="38"/>
                      <a:pt x="88" y="66"/>
                    </a:cubicBezTo>
                    <a:cubicBezTo>
                      <a:pt x="88" y="68"/>
                      <a:pt x="87" y="71"/>
                      <a:pt x="84" y="72"/>
                    </a:cubicBezTo>
                    <a:cubicBezTo>
                      <a:pt x="82" y="74"/>
                      <a:pt x="79" y="74"/>
                      <a:pt x="77" y="73"/>
                    </a:cubicBezTo>
                    <a:cubicBezTo>
                      <a:pt x="71" y="71"/>
                      <a:pt x="67" y="70"/>
                      <a:pt x="62" y="70"/>
                    </a:cubicBezTo>
                    <a:cubicBezTo>
                      <a:pt x="37" y="70"/>
                      <a:pt x="18" y="90"/>
                      <a:pt x="18" y="114"/>
                    </a:cubicBezTo>
                    <a:cubicBezTo>
                      <a:pt x="18" y="138"/>
                      <a:pt x="37" y="158"/>
                      <a:pt x="60" y="158"/>
                    </a:cubicBezTo>
                    <a:cubicBezTo>
                      <a:pt x="61" y="158"/>
                      <a:pt x="61" y="158"/>
                      <a:pt x="61" y="158"/>
                    </a:cubicBezTo>
                    <a:cubicBezTo>
                      <a:pt x="65" y="159"/>
                      <a:pt x="65" y="159"/>
                      <a:pt x="65" y="159"/>
                    </a:cubicBezTo>
                    <a:cubicBezTo>
                      <a:pt x="80" y="159"/>
                      <a:pt x="80" y="159"/>
                      <a:pt x="80" y="159"/>
                    </a:cubicBezTo>
                    <a:cubicBezTo>
                      <a:pt x="85" y="159"/>
                      <a:pt x="88" y="162"/>
                      <a:pt x="88" y="167"/>
                    </a:cubicBezTo>
                    <a:cubicBezTo>
                      <a:pt x="88" y="172"/>
                      <a:pt x="85" y="176"/>
                      <a:pt x="80" y="176"/>
                    </a:cubicBezTo>
                    <a:cubicBezTo>
                      <a:pt x="63" y="176"/>
                      <a:pt x="63" y="176"/>
                      <a:pt x="63" y="176"/>
                    </a:cubicBezTo>
                    <a:cubicBezTo>
                      <a:pt x="62" y="176"/>
                      <a:pt x="62" y="176"/>
                      <a:pt x="62" y="176"/>
                    </a:cubicBezTo>
                    <a:cubicBezTo>
                      <a:pt x="28" y="176"/>
                      <a:pt x="0" y="148"/>
                      <a:pt x="0" y="114"/>
                    </a:cubicBezTo>
                    <a:cubicBezTo>
                      <a:pt x="0" y="80"/>
                      <a:pt x="28" y="53"/>
                      <a:pt x="62" y="53"/>
                    </a:cubicBezTo>
                    <a:cubicBezTo>
                      <a:pt x="65" y="53"/>
                      <a:pt x="69" y="53"/>
                      <a:pt x="73" y="54"/>
                    </a:cubicBezTo>
                    <a:cubicBezTo>
                      <a:pt x="80" y="23"/>
                      <a:pt x="108" y="0"/>
                      <a:pt x="141" y="0"/>
                    </a:cubicBezTo>
                    <a:cubicBezTo>
                      <a:pt x="180" y="0"/>
                      <a:pt x="211" y="32"/>
                      <a:pt x="211" y="70"/>
                    </a:cubicBezTo>
                    <a:cubicBezTo>
                      <a:pt x="211" y="70"/>
                      <a:pt x="211" y="70"/>
                      <a:pt x="211" y="70"/>
                    </a:cubicBezTo>
                    <a:cubicBezTo>
                      <a:pt x="211" y="70"/>
                      <a:pt x="211" y="70"/>
                      <a:pt x="211" y="70"/>
                    </a:cubicBezTo>
                    <a:cubicBezTo>
                      <a:pt x="240" y="70"/>
                      <a:pt x="264" y="94"/>
                      <a:pt x="264" y="123"/>
                    </a:cubicBezTo>
                    <a:cubicBezTo>
                      <a:pt x="264" y="152"/>
                      <a:pt x="240" y="176"/>
                      <a:pt x="211" y="176"/>
                    </a:cubicBezTo>
                    <a:cubicBezTo>
                      <a:pt x="211" y="176"/>
                      <a:pt x="211" y="176"/>
                      <a:pt x="210" y="176"/>
                    </a:cubicBezTo>
                    <a:lnTo>
                      <a:pt x="193" y="176"/>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1" name="Freeform 31">
                <a:extLst>
                  <a:ext uri="{FF2B5EF4-FFF2-40B4-BE49-F238E27FC236}">
                    <a16:creationId xmlns:a16="http://schemas.microsoft.com/office/drawing/2014/main" id="{0936550C-5551-F20D-516B-4026E912ECB8}"/>
                  </a:ext>
                </a:extLst>
              </p:cNvPr>
              <p:cNvSpPr>
                <a:spLocks/>
              </p:cNvSpPr>
              <p:nvPr/>
            </p:nvSpPr>
            <p:spPr bwMode="auto">
              <a:xfrm>
                <a:off x="3167013" y="2610772"/>
                <a:ext cx="130772" cy="220640"/>
              </a:xfrm>
              <a:custGeom>
                <a:avLst/>
                <a:gdLst>
                  <a:gd name="T0" fmla="*/ 211 w 211"/>
                  <a:gd name="T1" fmla="*/ 146 h 356"/>
                  <a:gd name="T2" fmla="*/ 127 w 211"/>
                  <a:gd name="T3" fmla="*/ 146 h 356"/>
                  <a:gd name="T4" fmla="*/ 127 w 211"/>
                  <a:gd name="T5" fmla="*/ 0 h 356"/>
                  <a:gd name="T6" fmla="*/ 0 w 211"/>
                  <a:gd name="T7" fmla="*/ 210 h 356"/>
                  <a:gd name="T8" fmla="*/ 84 w 211"/>
                  <a:gd name="T9" fmla="*/ 210 h 356"/>
                  <a:gd name="T10" fmla="*/ 84 w 211"/>
                  <a:gd name="T11" fmla="*/ 356 h 356"/>
                  <a:gd name="T12" fmla="*/ 211 w 211"/>
                  <a:gd name="T13" fmla="*/ 146 h 356"/>
                </a:gdLst>
                <a:ahLst/>
                <a:cxnLst>
                  <a:cxn ang="0">
                    <a:pos x="T0" y="T1"/>
                  </a:cxn>
                  <a:cxn ang="0">
                    <a:pos x="T2" y="T3"/>
                  </a:cxn>
                  <a:cxn ang="0">
                    <a:pos x="T4" y="T5"/>
                  </a:cxn>
                  <a:cxn ang="0">
                    <a:pos x="T6" y="T7"/>
                  </a:cxn>
                  <a:cxn ang="0">
                    <a:pos x="T8" y="T9"/>
                  </a:cxn>
                  <a:cxn ang="0">
                    <a:pos x="T10" y="T11"/>
                  </a:cxn>
                  <a:cxn ang="0">
                    <a:pos x="T12" y="T13"/>
                  </a:cxn>
                </a:cxnLst>
                <a:rect l="0" t="0" r="r" b="b"/>
                <a:pathLst>
                  <a:path w="211" h="356">
                    <a:moveTo>
                      <a:pt x="211" y="146"/>
                    </a:moveTo>
                    <a:lnTo>
                      <a:pt x="127" y="146"/>
                    </a:lnTo>
                    <a:lnTo>
                      <a:pt x="127" y="0"/>
                    </a:lnTo>
                    <a:lnTo>
                      <a:pt x="0" y="210"/>
                    </a:lnTo>
                    <a:lnTo>
                      <a:pt x="84" y="210"/>
                    </a:lnTo>
                    <a:lnTo>
                      <a:pt x="84" y="356"/>
                    </a:lnTo>
                    <a:lnTo>
                      <a:pt x="211" y="146"/>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sp>
          <p:nvSpPr>
            <p:cNvPr id="58" name="object 6">
              <a:extLst>
                <a:ext uri="{FF2B5EF4-FFF2-40B4-BE49-F238E27FC236}">
                  <a16:creationId xmlns:a16="http://schemas.microsoft.com/office/drawing/2014/main" id="{66080398-0508-3EEB-5FD4-19C7476A78B8}"/>
                </a:ext>
              </a:extLst>
            </p:cNvPr>
            <p:cNvSpPr/>
            <p:nvPr/>
          </p:nvSpPr>
          <p:spPr>
            <a:xfrm flipV="1">
              <a:off x="3376207" y="2570904"/>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B7648D23-386E-773E-A17A-37C34272BAE7}"/>
              </a:ext>
            </a:extLst>
          </p:cNvPr>
          <p:cNvGrpSpPr/>
          <p:nvPr/>
        </p:nvGrpSpPr>
        <p:grpSpPr>
          <a:xfrm>
            <a:off x="7509048" y="1573917"/>
            <a:ext cx="4501665" cy="424565"/>
            <a:chOff x="2915135" y="6239199"/>
            <a:chExt cx="4501665" cy="424565"/>
          </a:xfrm>
        </p:grpSpPr>
        <p:pic>
          <p:nvPicPr>
            <p:cNvPr id="63" name="object 23">
              <a:extLst>
                <a:ext uri="{FF2B5EF4-FFF2-40B4-BE49-F238E27FC236}">
                  <a16:creationId xmlns:a16="http://schemas.microsoft.com/office/drawing/2014/main" id="{BCFE86E4-2D92-39FF-F2AD-A1D9974EE878}"/>
                </a:ext>
              </a:extLst>
            </p:cNvPr>
            <p:cNvPicPr/>
            <p:nvPr/>
          </p:nvPicPr>
          <p:blipFill>
            <a:blip r:embed="rId2" cstate="print"/>
            <a:stretch>
              <a:fillRect/>
            </a:stretch>
          </p:blipFill>
          <p:spPr>
            <a:xfrm>
              <a:off x="7168993" y="6318644"/>
              <a:ext cx="162060" cy="103902"/>
            </a:xfrm>
            <a:prstGeom prst="rect">
              <a:avLst/>
            </a:prstGeom>
          </p:spPr>
        </p:pic>
        <p:sp>
          <p:nvSpPr>
            <p:cNvPr id="64" name="object 32">
              <a:extLst>
                <a:ext uri="{FF2B5EF4-FFF2-40B4-BE49-F238E27FC236}">
                  <a16:creationId xmlns:a16="http://schemas.microsoft.com/office/drawing/2014/main" id="{2B4844E5-96CE-0FD0-3809-592B5EC28501}"/>
                </a:ext>
              </a:extLst>
            </p:cNvPr>
            <p:cNvSpPr txBox="1"/>
            <p:nvPr/>
          </p:nvSpPr>
          <p:spPr>
            <a:xfrm>
              <a:off x="3498830" y="6239199"/>
              <a:ext cx="2033903" cy="25904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AU" sz="1600" b="1" i="0" u="none" strike="noStrike" kern="1200" cap="none" spc="0" normalizeH="0" baseline="0" noProof="0">
                  <a:ln>
                    <a:noFill/>
                  </a:ln>
                  <a:solidFill>
                    <a:srgbClr val="0E2A3F"/>
                  </a:solidFill>
                  <a:effectLst/>
                  <a:uLnTx/>
                  <a:uFillTx/>
                  <a:latin typeface="Roboto"/>
                  <a:ea typeface="+mn-ea"/>
                  <a:cs typeface="Roboto"/>
                </a:rPr>
                <a:t>Solution</a:t>
              </a:r>
              <a:endParaRPr kumimoji="0" sz="1600" b="0" i="0" u="none" strike="noStrike" kern="1200" cap="none" spc="0" normalizeH="0" baseline="0" noProof="0">
                <a:ln>
                  <a:noFill/>
                </a:ln>
                <a:solidFill>
                  <a:srgbClr val="0E2A3F"/>
                </a:solidFill>
                <a:effectLst/>
                <a:uLnTx/>
                <a:uFillTx/>
                <a:latin typeface="Roboto"/>
                <a:ea typeface="+mn-ea"/>
                <a:cs typeface="Roboto"/>
              </a:endParaRPr>
            </a:p>
          </p:txBody>
        </p:sp>
        <p:grpSp>
          <p:nvGrpSpPr>
            <p:cNvPr id="65" name="Group 64">
              <a:extLst>
                <a:ext uri="{FF2B5EF4-FFF2-40B4-BE49-F238E27FC236}">
                  <a16:creationId xmlns:a16="http://schemas.microsoft.com/office/drawing/2014/main" id="{DD53A769-EEF1-BF1C-F502-3A9935413C86}"/>
                </a:ext>
              </a:extLst>
            </p:cNvPr>
            <p:cNvGrpSpPr/>
            <p:nvPr/>
          </p:nvGrpSpPr>
          <p:grpSpPr>
            <a:xfrm>
              <a:off x="2915135" y="6368440"/>
              <a:ext cx="404366" cy="295324"/>
              <a:chOff x="2943269" y="5969255"/>
              <a:chExt cx="404366" cy="295324"/>
            </a:xfrm>
          </p:grpSpPr>
          <p:sp>
            <p:nvSpPr>
              <p:cNvPr id="67" name="Freeform 11">
                <a:extLst>
                  <a:ext uri="{FF2B5EF4-FFF2-40B4-BE49-F238E27FC236}">
                    <a16:creationId xmlns:a16="http://schemas.microsoft.com/office/drawing/2014/main" id="{E3C68016-9401-4746-15CC-6C4AD1139919}"/>
                  </a:ext>
                </a:extLst>
              </p:cNvPr>
              <p:cNvSpPr>
                <a:spLocks noEditPoints="1"/>
              </p:cNvSpPr>
              <p:nvPr/>
            </p:nvSpPr>
            <p:spPr bwMode="auto">
              <a:xfrm rot="21036247">
                <a:off x="3009452" y="6097694"/>
                <a:ext cx="101444" cy="101444"/>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8" name="Freeform 10">
                <a:extLst>
                  <a:ext uri="{FF2B5EF4-FFF2-40B4-BE49-F238E27FC236}">
                    <a16:creationId xmlns:a16="http://schemas.microsoft.com/office/drawing/2014/main" id="{E8F660A5-D8A3-7B0F-47BD-6C8ABC2317D7}"/>
                  </a:ext>
                </a:extLst>
              </p:cNvPr>
              <p:cNvSpPr>
                <a:spLocks noEditPoints="1"/>
              </p:cNvSpPr>
              <p:nvPr/>
            </p:nvSpPr>
            <p:spPr bwMode="auto">
              <a:xfrm rot="21036247">
                <a:off x="3152527" y="5969255"/>
                <a:ext cx="195108" cy="195107"/>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69" name="Freeform 10">
                <a:extLst>
                  <a:ext uri="{FF2B5EF4-FFF2-40B4-BE49-F238E27FC236}">
                    <a16:creationId xmlns:a16="http://schemas.microsoft.com/office/drawing/2014/main" id="{1A516EBD-0EF3-70D3-A667-E94277A0DB91}"/>
                  </a:ext>
                </a:extLst>
              </p:cNvPr>
              <p:cNvSpPr>
                <a:spLocks noEditPoints="1"/>
              </p:cNvSpPr>
              <p:nvPr/>
            </p:nvSpPr>
            <p:spPr bwMode="auto">
              <a:xfrm rot="21036247">
                <a:off x="2943269" y="6031634"/>
                <a:ext cx="232946" cy="232945"/>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sp>
            <p:nvSpPr>
              <p:cNvPr id="70" name="Freeform 12">
                <a:extLst>
                  <a:ext uri="{FF2B5EF4-FFF2-40B4-BE49-F238E27FC236}">
                    <a16:creationId xmlns:a16="http://schemas.microsoft.com/office/drawing/2014/main" id="{CA1E4271-9890-DB99-E13F-028F09934546}"/>
                  </a:ext>
                </a:extLst>
              </p:cNvPr>
              <p:cNvSpPr>
                <a:spLocks noEditPoints="1"/>
              </p:cNvSpPr>
              <p:nvPr/>
            </p:nvSpPr>
            <p:spPr bwMode="auto">
              <a:xfrm rot="21036247">
                <a:off x="3226212" y="6042837"/>
                <a:ext cx="48463" cy="48462"/>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Helvetica Neue"/>
                  <a:cs typeface="Helvetica Neue"/>
                  <a:sym typeface="Helvetica Neue Medium"/>
                </a:endParaRPr>
              </a:p>
            </p:txBody>
          </p:sp>
        </p:grpSp>
        <p:sp>
          <p:nvSpPr>
            <p:cNvPr id="66" name="object 6">
              <a:extLst>
                <a:ext uri="{FF2B5EF4-FFF2-40B4-BE49-F238E27FC236}">
                  <a16:creationId xmlns:a16="http://schemas.microsoft.com/office/drawing/2014/main" id="{BE641147-B751-911C-DE6A-FE9F5C872C70}"/>
                </a:ext>
              </a:extLst>
            </p:cNvPr>
            <p:cNvSpPr/>
            <p:nvPr/>
          </p:nvSpPr>
          <p:spPr>
            <a:xfrm flipV="1">
              <a:off x="3401607" y="6461148"/>
              <a:ext cx="4015193" cy="57995"/>
            </a:xfrm>
            <a:custGeom>
              <a:avLst/>
              <a:gdLst/>
              <a:ahLst/>
              <a:cxnLst/>
              <a:rect l="l" t="t" r="r" b="b"/>
              <a:pathLst>
                <a:path w="3613150">
                  <a:moveTo>
                    <a:pt x="0" y="0"/>
                  </a:moveTo>
                  <a:lnTo>
                    <a:pt x="3613044" y="0"/>
                  </a:lnTo>
                </a:path>
              </a:pathLst>
            </a:custGeom>
            <a:ln w="9532">
              <a:solidFill>
                <a:srgbClr val="00AA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 name="Group 1">
            <a:extLst>
              <a:ext uri="{FF2B5EF4-FFF2-40B4-BE49-F238E27FC236}">
                <a16:creationId xmlns:a16="http://schemas.microsoft.com/office/drawing/2014/main" id="{301720E1-A6FB-6BAB-F3C9-E604BD0B9028}"/>
              </a:ext>
            </a:extLst>
          </p:cNvPr>
          <p:cNvGrpSpPr/>
          <p:nvPr/>
        </p:nvGrpSpPr>
        <p:grpSpPr>
          <a:xfrm>
            <a:off x="3589646" y="5349549"/>
            <a:ext cx="566513" cy="301910"/>
            <a:chOff x="3589646" y="5349549"/>
            <a:chExt cx="566513" cy="301910"/>
          </a:xfrm>
        </p:grpSpPr>
        <p:sp>
          <p:nvSpPr>
            <p:cNvPr id="77" name="Rectangle 76">
              <a:extLst>
                <a:ext uri="{FF2B5EF4-FFF2-40B4-BE49-F238E27FC236}">
                  <a16:creationId xmlns:a16="http://schemas.microsoft.com/office/drawing/2014/main" id="{8100690C-8344-747C-7D5C-E56ABEC5E1FC}"/>
                </a:ext>
              </a:extLst>
            </p:cNvPr>
            <p:cNvSpPr/>
            <p:nvPr/>
          </p:nvSpPr>
          <p:spPr>
            <a:xfrm>
              <a:off x="3589646" y="5408000"/>
              <a:ext cx="566513" cy="243459"/>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bject 25">
              <a:extLst>
                <a:ext uri="{FF2B5EF4-FFF2-40B4-BE49-F238E27FC236}">
                  <a16:creationId xmlns:a16="http://schemas.microsoft.com/office/drawing/2014/main" id="{DCC902E3-7B91-1A00-84BC-58D7087343B7}"/>
                </a:ext>
              </a:extLst>
            </p:cNvPr>
            <p:cNvSpPr/>
            <p:nvPr/>
          </p:nvSpPr>
          <p:spPr>
            <a:xfrm>
              <a:off x="3675372" y="5349549"/>
              <a:ext cx="391160" cy="276860"/>
            </a:xfrm>
            <a:custGeom>
              <a:avLst/>
              <a:gdLst/>
              <a:ahLst/>
              <a:cxnLst/>
              <a:rect l="l" t="t" r="r" b="b"/>
              <a:pathLst>
                <a:path w="391159" h="276859">
                  <a:moveTo>
                    <a:pt x="105284" y="276359"/>
                  </a:moveTo>
                  <a:lnTo>
                    <a:pt x="64908" y="268424"/>
                  </a:lnTo>
                  <a:lnTo>
                    <a:pt x="31758" y="246740"/>
                  </a:lnTo>
                  <a:lnTo>
                    <a:pt x="9050" y="214493"/>
                  </a:lnTo>
                  <a:lnTo>
                    <a:pt x="0" y="174867"/>
                  </a:lnTo>
                  <a:lnTo>
                    <a:pt x="0" y="169167"/>
                  </a:lnTo>
                  <a:lnTo>
                    <a:pt x="6582" y="123552"/>
                  </a:lnTo>
                  <a:lnTo>
                    <a:pt x="23879" y="82351"/>
                  </a:lnTo>
                  <a:lnTo>
                    <a:pt x="50401" y="47041"/>
                  </a:lnTo>
                  <a:lnTo>
                    <a:pt x="84658" y="19098"/>
                  </a:lnTo>
                  <a:lnTo>
                    <a:pt x="125160" y="0"/>
                  </a:lnTo>
                  <a:lnTo>
                    <a:pt x="115371" y="15620"/>
                  </a:lnTo>
                  <a:lnTo>
                    <a:pt x="107199" y="32238"/>
                  </a:lnTo>
                  <a:lnTo>
                    <a:pt x="100747" y="49751"/>
                  </a:lnTo>
                  <a:lnTo>
                    <a:pt x="96123" y="68056"/>
                  </a:lnTo>
                  <a:lnTo>
                    <a:pt x="108425" y="68056"/>
                  </a:lnTo>
                  <a:lnTo>
                    <a:pt x="130811" y="70765"/>
                  </a:lnTo>
                  <a:lnTo>
                    <a:pt x="174309" y="93234"/>
                  </a:lnTo>
                  <a:lnTo>
                    <a:pt x="199139" y="124667"/>
                  </a:lnTo>
                  <a:lnTo>
                    <a:pt x="210513" y="171067"/>
                  </a:lnTo>
                  <a:lnTo>
                    <a:pt x="210522" y="172967"/>
                  </a:lnTo>
                  <a:lnTo>
                    <a:pt x="209569" y="186587"/>
                  </a:lnTo>
                  <a:lnTo>
                    <a:pt x="195379" y="226034"/>
                  </a:lnTo>
                  <a:lnTo>
                    <a:pt x="157670" y="262555"/>
                  </a:lnTo>
                  <a:lnTo>
                    <a:pt x="123907" y="274732"/>
                  </a:lnTo>
                  <a:lnTo>
                    <a:pt x="105284" y="276359"/>
                  </a:lnTo>
                  <a:close/>
                </a:path>
                <a:path w="391159" h="276859">
                  <a:moveTo>
                    <a:pt x="285494" y="276359"/>
                  </a:moveTo>
                  <a:lnTo>
                    <a:pt x="263566" y="274097"/>
                  </a:lnTo>
                  <a:lnTo>
                    <a:pt x="243216" y="267618"/>
                  </a:lnTo>
                  <a:lnTo>
                    <a:pt x="224911" y="257382"/>
                  </a:lnTo>
                  <a:lnTo>
                    <a:pt x="209119" y="243852"/>
                  </a:lnTo>
                  <a:lnTo>
                    <a:pt x="218880" y="227501"/>
                  </a:lnTo>
                  <a:lnTo>
                    <a:pt x="226019" y="209890"/>
                  </a:lnTo>
                  <a:lnTo>
                    <a:pt x="230402" y="191301"/>
                  </a:lnTo>
                  <a:lnTo>
                    <a:pt x="231820" y="172967"/>
                  </a:lnTo>
                  <a:lnTo>
                    <a:pt x="231804" y="171067"/>
                  </a:lnTo>
                  <a:lnTo>
                    <a:pt x="229726" y="148826"/>
                  </a:lnTo>
                  <a:lnTo>
                    <a:pt x="223484" y="127039"/>
                  </a:lnTo>
                  <a:lnTo>
                    <a:pt x="213559" y="107050"/>
                  </a:lnTo>
                  <a:lnTo>
                    <a:pt x="200342" y="89249"/>
                  </a:lnTo>
                  <a:lnTo>
                    <a:pt x="219492" y="59766"/>
                  </a:lnTo>
                  <a:lnTo>
                    <a:pt x="243880" y="34571"/>
                  </a:lnTo>
                  <a:lnTo>
                    <a:pt x="272762" y="14402"/>
                  </a:lnTo>
                  <a:lnTo>
                    <a:pt x="305393" y="0"/>
                  </a:lnTo>
                  <a:lnTo>
                    <a:pt x="295604" y="15620"/>
                  </a:lnTo>
                  <a:lnTo>
                    <a:pt x="287430" y="32238"/>
                  </a:lnTo>
                  <a:lnTo>
                    <a:pt x="280978" y="49751"/>
                  </a:lnTo>
                  <a:lnTo>
                    <a:pt x="276354" y="68056"/>
                  </a:lnTo>
                  <a:lnTo>
                    <a:pt x="287393" y="68056"/>
                  </a:lnTo>
                  <a:lnTo>
                    <a:pt x="326484" y="75875"/>
                  </a:lnTo>
                  <a:lnTo>
                    <a:pt x="359957" y="98236"/>
                  </a:lnTo>
                  <a:lnTo>
                    <a:pt x="382525" y="131402"/>
                  </a:lnTo>
                  <a:lnTo>
                    <a:pt x="390800" y="172017"/>
                  </a:lnTo>
                  <a:lnTo>
                    <a:pt x="388104" y="195599"/>
                  </a:lnTo>
                  <a:lnTo>
                    <a:pt x="368331" y="236468"/>
                  </a:lnTo>
                  <a:lnTo>
                    <a:pt x="337890" y="262555"/>
                  </a:lnTo>
                  <a:lnTo>
                    <a:pt x="304121" y="274732"/>
                  </a:lnTo>
                  <a:lnTo>
                    <a:pt x="285494" y="276359"/>
                  </a:lnTo>
                  <a:close/>
                </a:path>
                <a:path w="391159" h="276859">
                  <a:moveTo>
                    <a:pt x="108425" y="68056"/>
                  </a:moveTo>
                  <a:lnTo>
                    <a:pt x="96123" y="68056"/>
                  </a:lnTo>
                  <a:lnTo>
                    <a:pt x="99149" y="67801"/>
                  </a:lnTo>
                  <a:lnTo>
                    <a:pt x="102194" y="67676"/>
                  </a:lnTo>
                  <a:lnTo>
                    <a:pt x="105284" y="67676"/>
                  </a:lnTo>
                  <a:lnTo>
                    <a:pt x="108425" y="68056"/>
                  </a:lnTo>
                  <a:close/>
                </a:path>
                <a:path w="391159" h="276859">
                  <a:moveTo>
                    <a:pt x="287393" y="68056"/>
                  </a:moveTo>
                  <a:lnTo>
                    <a:pt x="276354" y="68056"/>
                  </a:lnTo>
                  <a:lnTo>
                    <a:pt x="279360" y="67801"/>
                  </a:lnTo>
                  <a:lnTo>
                    <a:pt x="282427" y="67676"/>
                  </a:lnTo>
                  <a:lnTo>
                    <a:pt x="285494" y="67676"/>
                  </a:lnTo>
                  <a:lnTo>
                    <a:pt x="287393" y="68056"/>
                  </a:lnTo>
                  <a:close/>
                </a:path>
              </a:pathLst>
            </a:custGeom>
            <a:solidFill>
              <a:srgbClr val="00AA7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6840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
          <p:cNvSpPr txBox="1"/>
          <p:nvPr/>
        </p:nvSpPr>
        <p:spPr>
          <a:xfrm>
            <a:off x="876576" y="665235"/>
            <a:ext cx="3207605" cy="676306"/>
          </a:xfrm>
          <a:prstGeom prst="rect">
            <a:avLst/>
          </a:prstGeom>
          <a:noFill/>
          <a:ln>
            <a:noFill/>
          </a:ln>
        </p:spPr>
        <p:txBody>
          <a:bodyPr spcFirstLastPara="1" wrap="square" lIns="64275" tIns="32125" rIns="64275" bIns="32125" anchor="t" anchorCtr="0">
            <a:spAutoFit/>
          </a:bodyPr>
          <a:lstStyle/>
          <a:p>
            <a:pPr marL="0" marR="0" lvl="0" indent="0" algn="l" rtl="0">
              <a:spcBef>
                <a:spcPts val="0"/>
              </a:spcBef>
              <a:spcAft>
                <a:spcPts val="0"/>
              </a:spcAft>
              <a:buNone/>
            </a:pPr>
            <a:r>
              <a:rPr lang="en-AU" sz="3973" b="1" i="0" u="none" strike="noStrike" cap="none">
                <a:solidFill>
                  <a:srgbClr val="0F2B3F"/>
                </a:solidFill>
                <a:latin typeface="Roboto"/>
                <a:ea typeface="Roboto"/>
                <a:cs typeface="Roboto"/>
                <a:sym typeface="Roboto"/>
              </a:rPr>
              <a:t>Who is intelia</a:t>
            </a:r>
            <a:endParaRPr/>
          </a:p>
        </p:txBody>
      </p:sp>
      <p:sp>
        <p:nvSpPr>
          <p:cNvPr id="445" name="Google Shape;445;p2"/>
          <p:cNvSpPr txBox="1"/>
          <p:nvPr/>
        </p:nvSpPr>
        <p:spPr>
          <a:xfrm>
            <a:off x="876576" y="1428755"/>
            <a:ext cx="9192334" cy="2492990"/>
          </a:xfrm>
          <a:prstGeom prst="rect">
            <a:avLst/>
          </a:prstGeom>
          <a:noFill/>
          <a:ln>
            <a:noFill/>
          </a:ln>
        </p:spPr>
        <p:txBody>
          <a:bodyPr spcFirstLastPara="1" wrap="square" lIns="91425" tIns="45700" rIns="91425" bIns="45700" anchor="t" anchorCtr="0">
            <a:spAutoFit/>
          </a:bodyPr>
          <a:lstStyle/>
          <a:p>
            <a:pPr marL="171450" marR="0" lvl="0" indent="-171450" algn="l" rtl="0">
              <a:spcBef>
                <a:spcPts val="0"/>
              </a:spcBef>
              <a:spcAft>
                <a:spcPts val="0"/>
              </a:spcAft>
              <a:buClr>
                <a:srgbClr val="00AB80"/>
              </a:buClr>
              <a:buSzPts val="1400"/>
              <a:buFont typeface="Arial"/>
              <a:buChar char="•"/>
            </a:pPr>
            <a:r>
              <a:rPr lang="en-AU" sz="1400" b="0" i="0" u="none" strike="noStrike" cap="none">
                <a:solidFill>
                  <a:schemeClr val="dk1"/>
                </a:solidFill>
                <a:latin typeface="Roboto Light"/>
                <a:ea typeface="Roboto Light"/>
                <a:cs typeface="Roboto Light"/>
                <a:sym typeface="Roboto Light"/>
              </a:rPr>
              <a:t>Premier Google Cloud partner, with accredited specialisation in Data &amp; Analytics </a:t>
            </a:r>
            <a:endParaRPr sz="1400" b="0" i="0" u="none" strike="noStrike" cap="none">
              <a:solidFill>
                <a:schemeClr val="dk1"/>
              </a:solidFill>
              <a:latin typeface="Roboto Light"/>
              <a:ea typeface="Roboto Light"/>
              <a:cs typeface="Roboto Light"/>
              <a:sym typeface="Roboto Light"/>
            </a:endParaRPr>
          </a:p>
          <a:p>
            <a:pPr marL="171450" marR="0" lvl="0" indent="-171450" algn="l" rtl="0">
              <a:spcBef>
                <a:spcPts val="600"/>
              </a:spcBef>
              <a:spcAft>
                <a:spcPts val="0"/>
              </a:spcAft>
              <a:buClr>
                <a:srgbClr val="00AB80"/>
              </a:buClr>
              <a:buSzPts val="1400"/>
              <a:buFont typeface="Arial"/>
              <a:buChar char="•"/>
            </a:pPr>
            <a:r>
              <a:rPr lang="en-AU" sz="1400" b="0" i="0" u="none" strike="noStrike" cap="none">
                <a:solidFill>
                  <a:schemeClr val="dk1"/>
                </a:solidFill>
                <a:latin typeface="Roboto Light"/>
                <a:ea typeface="Roboto Light"/>
                <a:cs typeface="Roboto Light"/>
                <a:sym typeface="Roboto Light"/>
              </a:rPr>
              <a:t>We are a local &amp; agile technology consultancy specialising in data analytics</a:t>
            </a:r>
            <a:endParaRPr/>
          </a:p>
          <a:p>
            <a:pPr marL="171450" marR="0" lvl="0" indent="-171450" algn="l" rtl="0">
              <a:spcBef>
                <a:spcPts val="600"/>
              </a:spcBef>
              <a:spcAft>
                <a:spcPts val="0"/>
              </a:spcAft>
              <a:buClr>
                <a:srgbClr val="02AA7F"/>
              </a:buClr>
              <a:buSzPts val="1400"/>
              <a:buFont typeface="Arial"/>
              <a:buChar char="•"/>
            </a:pPr>
            <a:r>
              <a:rPr lang="en-AU" sz="1400" b="0" i="0" u="none" strike="noStrike" cap="none">
                <a:solidFill>
                  <a:schemeClr val="dk1"/>
                </a:solidFill>
                <a:latin typeface="Roboto Light"/>
                <a:ea typeface="Roboto Light"/>
                <a:cs typeface="Roboto Light"/>
                <a:sym typeface="Roboto Light"/>
              </a:rPr>
              <a:t>First in region APAC partner of GenerativeAI powered Enterprise Search Platform – </a:t>
            </a:r>
            <a:r>
              <a:rPr lang="en-AU" sz="1400" b="1" i="0" u="none" strike="noStrike" cap="none">
                <a:solidFill>
                  <a:schemeClr val="dk1"/>
                </a:solidFill>
                <a:latin typeface="Roboto Light"/>
                <a:ea typeface="Roboto Light"/>
                <a:cs typeface="Roboto Light"/>
                <a:sym typeface="Roboto Light"/>
              </a:rPr>
              <a:t>Glean.com</a:t>
            </a:r>
            <a:endParaRPr/>
          </a:p>
          <a:p>
            <a:pPr marL="171450" marR="0" lvl="0" indent="-171450" algn="l" rtl="0">
              <a:spcBef>
                <a:spcPts val="600"/>
              </a:spcBef>
              <a:spcAft>
                <a:spcPts val="0"/>
              </a:spcAft>
              <a:buClr>
                <a:srgbClr val="02AA7F"/>
              </a:buClr>
              <a:buSzPts val="1400"/>
              <a:buFont typeface="Arial"/>
              <a:buChar char="•"/>
            </a:pPr>
            <a:r>
              <a:rPr lang="en-AU" sz="1400" b="0" i="0" u="none" strike="noStrike" cap="none">
                <a:solidFill>
                  <a:schemeClr val="dk1"/>
                </a:solidFill>
                <a:latin typeface="Roboto Light"/>
                <a:ea typeface="Roboto Light"/>
                <a:cs typeface="Roboto Light"/>
                <a:sym typeface="Roboto Light"/>
              </a:rPr>
              <a:t>Unique partner eco-system – Google Cloud, Glean, Databricks, Tamr, Confluent, Collibra, C3.ai &amp; Fivetran</a:t>
            </a:r>
            <a:endParaRPr/>
          </a:p>
          <a:p>
            <a:pPr marL="171450" marR="0" lvl="0" indent="-171450" algn="l" rtl="0">
              <a:spcBef>
                <a:spcPts val="600"/>
              </a:spcBef>
              <a:spcAft>
                <a:spcPts val="0"/>
              </a:spcAft>
              <a:buClr>
                <a:srgbClr val="02AA7F"/>
              </a:buClr>
              <a:buSzPts val="1400"/>
              <a:buFont typeface="Arial"/>
              <a:buChar char="•"/>
            </a:pPr>
            <a:r>
              <a:rPr lang="en-AU" sz="1400" b="0" i="0" u="none" strike="noStrike" cap="none">
                <a:solidFill>
                  <a:schemeClr val="dk1"/>
                </a:solidFill>
                <a:latin typeface="Roboto Light"/>
                <a:ea typeface="Roboto Light"/>
                <a:cs typeface="Roboto Light"/>
                <a:sym typeface="Roboto Light"/>
              </a:rPr>
              <a:t>Working with leading Australian Corporate and Enterprise customers to deliver and upskill – we aren’t a Managed Services provider so our aim is to enable your team to take forward our joint solutions</a:t>
            </a:r>
            <a:endParaRPr/>
          </a:p>
          <a:p>
            <a:pPr marL="171450" marR="0" lvl="0" indent="-171450" algn="l" rtl="0">
              <a:spcBef>
                <a:spcPts val="600"/>
              </a:spcBef>
              <a:spcAft>
                <a:spcPts val="0"/>
              </a:spcAft>
              <a:buClr>
                <a:srgbClr val="02AA7F"/>
              </a:buClr>
              <a:buSzPts val="1400"/>
              <a:buFont typeface="Arial"/>
              <a:buChar char="•"/>
            </a:pPr>
            <a:r>
              <a:rPr lang="en-AU" sz="1400" b="0" i="0" u="none" strike="noStrike" cap="none">
                <a:solidFill>
                  <a:schemeClr val="dk1"/>
                </a:solidFill>
                <a:latin typeface="Roboto Light"/>
                <a:ea typeface="Roboto Light"/>
                <a:cs typeface="Roboto Light"/>
                <a:sym typeface="Roboto Light"/>
              </a:rPr>
              <a:t>We have a Culture-first approach, and were recently voted #11 in GPTW</a:t>
            </a:r>
            <a:endParaRPr/>
          </a:p>
          <a:p>
            <a:pPr marL="171450" marR="0" lvl="0" indent="-82550" algn="l" rtl="0">
              <a:spcBef>
                <a:spcPts val="600"/>
              </a:spcBef>
              <a:spcAft>
                <a:spcPts val="0"/>
              </a:spcAft>
              <a:buClr>
                <a:srgbClr val="02AA7F"/>
              </a:buClr>
              <a:buSzPts val="1400"/>
              <a:buFont typeface="Arial"/>
              <a:buNone/>
            </a:pPr>
            <a:endParaRPr sz="1400" b="0" i="0" u="none" strike="noStrike" cap="none">
              <a:solidFill>
                <a:schemeClr val="dk1"/>
              </a:solidFill>
              <a:latin typeface="Roboto Light"/>
              <a:ea typeface="Roboto Light"/>
              <a:cs typeface="Roboto Light"/>
              <a:sym typeface="Roboto Light"/>
            </a:endParaRPr>
          </a:p>
          <a:p>
            <a:pPr marL="0" marR="0" lvl="0" indent="0" algn="l" rtl="0">
              <a:spcBef>
                <a:spcPts val="0"/>
              </a:spcBef>
              <a:spcAft>
                <a:spcPts val="0"/>
              </a:spcAft>
              <a:buNone/>
            </a:pPr>
            <a:endParaRPr sz="1400" b="0" i="0" u="none" strike="noStrike" cap="none">
              <a:solidFill>
                <a:schemeClr val="dk1"/>
              </a:solidFill>
              <a:latin typeface="Roboto Light"/>
              <a:ea typeface="Roboto Light"/>
              <a:cs typeface="Roboto Light"/>
              <a:sym typeface="Roboto Light"/>
            </a:endParaRPr>
          </a:p>
        </p:txBody>
      </p:sp>
      <p:sp>
        <p:nvSpPr>
          <p:cNvPr id="446" name="Google Shape;446;p2"/>
          <p:cNvSpPr txBox="1"/>
          <p:nvPr/>
        </p:nvSpPr>
        <p:spPr>
          <a:xfrm>
            <a:off x="6360017" y="3473937"/>
            <a:ext cx="5831983" cy="24622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0" i="0" u="none" strike="noStrike" cap="none">
                <a:solidFill>
                  <a:srgbClr val="038C65"/>
                </a:solidFill>
                <a:latin typeface="Roboto Light"/>
                <a:ea typeface="Roboto Light"/>
                <a:cs typeface="Roboto Light"/>
                <a:sym typeface="Roboto Light"/>
              </a:rPr>
              <a:t>100+ Professional Cloud Certifications </a:t>
            </a:r>
            <a:endParaRPr sz="1400" b="0" i="0" u="none" strike="noStrike" cap="none">
              <a:solidFill>
                <a:srgbClr val="FFFFFF"/>
              </a:solidFill>
              <a:latin typeface="Roboto Light"/>
              <a:ea typeface="Roboto Light"/>
              <a:cs typeface="Roboto Light"/>
              <a:sym typeface="Roboto Light"/>
            </a:endParaRPr>
          </a:p>
          <a:p>
            <a:pPr marL="342900" marR="0" lvl="0" indent="-342900" algn="l" rtl="0">
              <a:lnSpc>
                <a:spcPct val="100000"/>
              </a:lnSpc>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Cloud architecture, data engineering, AI/ML, security and software development</a:t>
            </a:r>
            <a:endParaRPr/>
          </a:p>
          <a:p>
            <a:pPr marL="0" marR="0" lvl="0" indent="0" algn="l" rtl="0">
              <a:lnSpc>
                <a:spcPct val="100000"/>
              </a:lnSpc>
              <a:spcBef>
                <a:spcPts val="0"/>
              </a:spcBef>
              <a:spcAft>
                <a:spcPts val="0"/>
              </a:spcAft>
              <a:buClr>
                <a:srgbClr val="0C4356"/>
              </a:buClr>
              <a:buSzPts val="1200"/>
              <a:buFont typeface="Calibri"/>
              <a:buNone/>
            </a:pPr>
            <a:endParaRPr sz="1400" b="0" i="0" u="none" strike="noStrike" cap="none">
              <a:solidFill>
                <a:srgbClr val="038C65"/>
              </a:solidFill>
              <a:latin typeface="Roboto Light"/>
              <a:ea typeface="Roboto Light"/>
              <a:cs typeface="Roboto Light"/>
              <a:sym typeface="Roboto Light"/>
            </a:endParaRPr>
          </a:p>
          <a:p>
            <a:pPr marL="0" marR="0" lvl="0" indent="0" algn="l" rtl="0">
              <a:lnSpc>
                <a:spcPct val="100000"/>
              </a:lnSpc>
              <a:spcBef>
                <a:spcPts val="0"/>
              </a:spcBef>
              <a:spcAft>
                <a:spcPts val="0"/>
              </a:spcAft>
              <a:buClr>
                <a:srgbClr val="0C4356"/>
              </a:buClr>
              <a:buSzPts val="1200"/>
              <a:buFont typeface="Roboto Light"/>
              <a:buNone/>
            </a:pPr>
            <a:r>
              <a:rPr lang="en-AU" sz="1400" b="0" i="0" u="none" strike="noStrike" cap="none">
                <a:solidFill>
                  <a:srgbClr val="038C65"/>
                </a:solidFill>
                <a:latin typeface="Roboto Light"/>
                <a:ea typeface="Roboto Light"/>
                <a:cs typeface="Roboto Light"/>
                <a:sym typeface="Roboto Light"/>
              </a:rPr>
              <a:t>Dedicated Partner &amp; Solutions Team</a:t>
            </a:r>
            <a:endParaRPr/>
          </a:p>
          <a:p>
            <a:pPr marL="342900" marR="0" lvl="0" indent="-342900" algn="l" rtl="0">
              <a:lnSpc>
                <a:spcPct val="100000"/>
              </a:lnSpc>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Chief Technologist &amp; Data Practice Lead building cross platform capability</a:t>
            </a:r>
            <a:endParaRPr/>
          </a:p>
          <a:p>
            <a:pPr marL="342900" marR="0" lvl="0" indent="-342900" algn="l" rtl="0">
              <a:lnSpc>
                <a:spcPct val="100000"/>
              </a:lnSpc>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End to end data solutions encompassing data acquisition and storage, integration and consumption as well as implementing advanced analytics solutions</a:t>
            </a:r>
            <a:endParaRPr sz="1400" b="0" i="0" u="none" strike="noStrike" cap="none">
              <a:solidFill>
                <a:schemeClr val="dk1"/>
              </a:solidFill>
              <a:latin typeface="Roboto Light"/>
              <a:ea typeface="Roboto Light"/>
              <a:cs typeface="Roboto Light"/>
              <a:sym typeface="Roboto Light"/>
            </a:endParaRPr>
          </a:p>
          <a:p>
            <a:pPr marL="0" marR="0" lvl="0" indent="0" algn="l" rtl="0">
              <a:lnSpc>
                <a:spcPct val="100000"/>
              </a:lnSpc>
              <a:spcBef>
                <a:spcPts val="0"/>
              </a:spcBef>
              <a:spcAft>
                <a:spcPts val="0"/>
              </a:spcAft>
              <a:buNone/>
            </a:pPr>
            <a:endParaRPr sz="1400" b="0" i="0" u="none" strike="noStrike" cap="none">
              <a:solidFill>
                <a:srgbClr val="000000"/>
              </a:solidFill>
              <a:latin typeface="Roboto Light"/>
              <a:ea typeface="Roboto Light"/>
              <a:cs typeface="Roboto Light"/>
              <a:sym typeface="Roboto Light"/>
            </a:endParaRPr>
          </a:p>
        </p:txBody>
      </p:sp>
      <p:sp>
        <p:nvSpPr>
          <p:cNvPr id="448" name="Google Shape;448;p2"/>
          <p:cNvSpPr txBox="1"/>
          <p:nvPr/>
        </p:nvSpPr>
        <p:spPr>
          <a:xfrm>
            <a:off x="2915992" y="6121212"/>
            <a:ext cx="5831983"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C4356"/>
              </a:buClr>
              <a:buSzPts val="1200"/>
              <a:buFont typeface="Roboto Light"/>
              <a:buNone/>
            </a:pPr>
            <a:r>
              <a:rPr lang="en-AU" sz="1600" b="0" i="0" u="none" strike="noStrike" cap="none">
                <a:solidFill>
                  <a:srgbClr val="038C65"/>
                </a:solidFill>
                <a:latin typeface="Roboto Light"/>
                <a:ea typeface="Roboto Light"/>
                <a:cs typeface="Roboto Light"/>
                <a:sym typeface="Roboto Light"/>
              </a:rPr>
              <a:t>We are proudly Australian Owned and Operated located in Melbourne, Sydney, Brisbane and Darwin</a:t>
            </a:r>
            <a:endParaRPr sz="1600" b="0" i="0" u="none" strike="noStrike" cap="none">
              <a:solidFill>
                <a:schemeClr val="dk1"/>
              </a:solidFill>
              <a:latin typeface="Roboto Light"/>
              <a:ea typeface="Roboto Light"/>
              <a:cs typeface="Roboto Light"/>
              <a:sym typeface="Roboto Light"/>
            </a:endParaRPr>
          </a:p>
        </p:txBody>
      </p:sp>
      <p:sp>
        <p:nvSpPr>
          <p:cNvPr id="449" name="Google Shape;449;p2"/>
          <p:cNvSpPr txBox="1"/>
          <p:nvPr/>
        </p:nvSpPr>
        <p:spPr>
          <a:xfrm>
            <a:off x="264017" y="3473937"/>
            <a:ext cx="6097712"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0" i="0" u="none" strike="noStrike" cap="none">
                <a:solidFill>
                  <a:srgbClr val="038C65"/>
                </a:solidFill>
                <a:latin typeface="Roboto Light"/>
                <a:ea typeface="Roboto Light"/>
                <a:cs typeface="Roboto Light"/>
                <a:sym typeface="Roboto Light"/>
              </a:rPr>
              <a:t>We only do Data </a:t>
            </a:r>
            <a:endParaRPr/>
          </a:p>
          <a:p>
            <a:pPr marL="342900" marR="0" lvl="0" indent="-342900" algn="l" rtl="0">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Data Analytics &amp; ML Specialists </a:t>
            </a:r>
            <a:endParaRPr/>
          </a:p>
          <a:p>
            <a:pPr marL="342900" marR="0" lvl="0" indent="-342900" algn="l" rtl="0">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Automated ingestion, Next-gen data warehousing, GenAI, MLOps</a:t>
            </a:r>
            <a:endParaRPr sz="1400" b="0" i="0" u="none" strike="noStrike" cap="none">
              <a:solidFill>
                <a:srgbClr val="038C65"/>
              </a:solidFill>
              <a:latin typeface="Roboto Light"/>
              <a:ea typeface="Roboto Light"/>
              <a:cs typeface="Roboto Light"/>
              <a:sym typeface="Roboto Light"/>
            </a:endParaRPr>
          </a:p>
          <a:p>
            <a:pPr marL="0" marR="0" lvl="0" indent="0" algn="l" rtl="0">
              <a:spcBef>
                <a:spcPts val="0"/>
              </a:spcBef>
              <a:spcAft>
                <a:spcPts val="0"/>
              </a:spcAft>
              <a:buNone/>
            </a:pPr>
            <a:endParaRPr sz="1400" b="0" i="0" u="none" strike="noStrike" cap="none">
              <a:solidFill>
                <a:srgbClr val="038C65"/>
              </a:solidFill>
              <a:latin typeface="Roboto Light"/>
              <a:ea typeface="Roboto Light"/>
              <a:cs typeface="Roboto Light"/>
              <a:sym typeface="Roboto Light"/>
            </a:endParaRPr>
          </a:p>
          <a:p>
            <a:pPr marL="0" marR="0" lvl="0" indent="0" algn="l" rtl="0">
              <a:spcBef>
                <a:spcPts val="0"/>
              </a:spcBef>
              <a:spcAft>
                <a:spcPts val="0"/>
              </a:spcAft>
              <a:buNone/>
            </a:pPr>
            <a:r>
              <a:rPr lang="en-AU" sz="1400" b="0" i="0" u="none" strike="noStrike" cap="none">
                <a:solidFill>
                  <a:srgbClr val="038C65"/>
                </a:solidFill>
                <a:latin typeface="Roboto Light"/>
                <a:ea typeface="Roboto Light"/>
                <a:cs typeface="Roboto Light"/>
                <a:sym typeface="Roboto Light"/>
              </a:rPr>
              <a:t>Partnership Approach</a:t>
            </a:r>
            <a:endParaRPr sz="1400" b="0" i="0" u="none" strike="noStrike" cap="none">
              <a:solidFill>
                <a:schemeClr val="dk1"/>
              </a:solidFill>
              <a:latin typeface="Roboto Light"/>
              <a:ea typeface="Roboto Light"/>
              <a:cs typeface="Roboto Light"/>
              <a:sym typeface="Roboto Light"/>
            </a:endParaRPr>
          </a:p>
          <a:p>
            <a:pPr marL="342900" marR="0" lvl="0" indent="-342900" algn="l" rtl="0">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Partnership approach with our customers</a:t>
            </a:r>
            <a:endParaRPr/>
          </a:p>
          <a:p>
            <a:pPr marL="342900" marR="0" lvl="0" indent="-342900" algn="l" rtl="0">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Deep relationships, trusted High touch, strategic alignment with enterprise programs and strategies</a:t>
            </a:r>
            <a:endParaRPr/>
          </a:p>
          <a:p>
            <a:pPr marL="342900" marR="0" lvl="0" indent="-342900" algn="l" rtl="0">
              <a:spcBef>
                <a:spcPts val="0"/>
              </a:spcBef>
              <a:spcAft>
                <a:spcPts val="0"/>
              </a:spcAft>
              <a:buClr>
                <a:srgbClr val="01A678"/>
              </a:buClr>
              <a:buSzPts val="1400"/>
              <a:buFont typeface="Arial"/>
              <a:buChar char="•"/>
            </a:pPr>
            <a:r>
              <a:rPr lang="en-AU" sz="1400" b="0" i="0" u="none" strike="noStrike" cap="none">
                <a:solidFill>
                  <a:schemeClr val="dk1"/>
                </a:solidFill>
                <a:latin typeface="Roboto Light"/>
                <a:ea typeface="Roboto Light"/>
                <a:cs typeface="Roboto Light"/>
                <a:sym typeface="Roboto Light"/>
              </a:rPr>
              <a:t>Multiple engagement approaches from specialist skills to strategic delivery and outcomes-based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880359" y="1494087"/>
            <a:ext cx="609216" cy="608962"/>
          </a:xfrm>
          <a:custGeom>
            <a:avLst/>
            <a:gdLst/>
            <a:ahLst/>
            <a:cxnLst/>
            <a:rect l="l" t="t" r="r" b="b"/>
            <a:pathLst>
              <a:path w="913824" h="913443">
                <a:moveTo>
                  <a:pt x="0" y="0"/>
                </a:moveTo>
                <a:lnTo>
                  <a:pt x="913823" y="0"/>
                </a:lnTo>
                <a:lnTo>
                  <a:pt x="913823" y="913443"/>
                </a:lnTo>
                <a:lnTo>
                  <a:pt x="0" y="913443"/>
                </a:lnTo>
                <a:lnTo>
                  <a:pt x="0" y="0"/>
                </a:lnTo>
                <a:close/>
              </a:path>
            </a:pathLst>
          </a:custGeom>
          <a:blipFill>
            <a:blip r:embed="rId2"/>
            <a:stretch>
              <a:fillRect/>
            </a:stretch>
          </a:blipFill>
        </p:spPr>
        <p:txBody>
          <a:bodyPr/>
          <a:lstStyle/>
          <a:p>
            <a:pPr defTabSz="609630"/>
            <a:endParaRPr lang="en-AU" sz="1200">
              <a:solidFill>
                <a:prstClr val="black"/>
              </a:solidFill>
              <a:latin typeface="Calibri"/>
            </a:endParaRPr>
          </a:p>
        </p:txBody>
      </p:sp>
      <p:sp>
        <p:nvSpPr>
          <p:cNvPr id="4" name="Freeform 4"/>
          <p:cNvSpPr/>
          <p:nvPr/>
        </p:nvSpPr>
        <p:spPr>
          <a:xfrm>
            <a:off x="10987381" y="3414808"/>
            <a:ext cx="559214" cy="559214"/>
          </a:xfrm>
          <a:custGeom>
            <a:avLst/>
            <a:gdLst/>
            <a:ahLst/>
            <a:cxnLst/>
            <a:rect l="l" t="t" r="r" b="b"/>
            <a:pathLst>
              <a:path w="838821" h="838821">
                <a:moveTo>
                  <a:pt x="0" y="0"/>
                </a:moveTo>
                <a:lnTo>
                  <a:pt x="838822" y="0"/>
                </a:lnTo>
                <a:lnTo>
                  <a:pt x="838822" y="838821"/>
                </a:lnTo>
                <a:lnTo>
                  <a:pt x="0" y="838821"/>
                </a:lnTo>
                <a:lnTo>
                  <a:pt x="0" y="0"/>
                </a:lnTo>
                <a:close/>
              </a:path>
            </a:pathLst>
          </a:custGeom>
          <a:blipFill>
            <a:blip r:embed="rId3"/>
            <a:stretch>
              <a:fillRect/>
            </a:stretch>
          </a:blipFill>
        </p:spPr>
        <p:txBody>
          <a:bodyPr/>
          <a:lstStyle/>
          <a:p>
            <a:pPr defTabSz="609630"/>
            <a:endParaRPr lang="en-AU" sz="1200">
              <a:solidFill>
                <a:prstClr val="black"/>
              </a:solidFill>
              <a:latin typeface="Calibri"/>
            </a:endParaRPr>
          </a:p>
        </p:txBody>
      </p:sp>
      <p:sp>
        <p:nvSpPr>
          <p:cNvPr id="5" name="Freeform 5"/>
          <p:cNvSpPr/>
          <p:nvPr/>
        </p:nvSpPr>
        <p:spPr>
          <a:xfrm>
            <a:off x="11000985" y="4517372"/>
            <a:ext cx="532007" cy="532007"/>
          </a:xfrm>
          <a:custGeom>
            <a:avLst/>
            <a:gdLst/>
            <a:ahLst/>
            <a:cxnLst/>
            <a:rect l="l" t="t" r="r" b="b"/>
            <a:pathLst>
              <a:path w="798011" h="798011">
                <a:moveTo>
                  <a:pt x="0" y="0"/>
                </a:moveTo>
                <a:lnTo>
                  <a:pt x="798012" y="0"/>
                </a:lnTo>
                <a:lnTo>
                  <a:pt x="798012" y="798012"/>
                </a:lnTo>
                <a:lnTo>
                  <a:pt x="0" y="798012"/>
                </a:lnTo>
                <a:lnTo>
                  <a:pt x="0" y="0"/>
                </a:lnTo>
                <a:close/>
              </a:path>
            </a:pathLst>
          </a:custGeom>
          <a:blipFill>
            <a:blip r:embed="rId4"/>
            <a:stretch>
              <a:fillRect/>
            </a:stretch>
          </a:blipFill>
        </p:spPr>
        <p:txBody>
          <a:bodyPr/>
          <a:lstStyle/>
          <a:p>
            <a:pPr defTabSz="609630"/>
            <a:endParaRPr lang="en-AU" sz="1200">
              <a:solidFill>
                <a:prstClr val="black"/>
              </a:solidFill>
              <a:latin typeface="Calibri"/>
            </a:endParaRPr>
          </a:p>
        </p:txBody>
      </p:sp>
      <p:sp>
        <p:nvSpPr>
          <p:cNvPr id="6" name="Freeform 6"/>
          <p:cNvSpPr/>
          <p:nvPr/>
        </p:nvSpPr>
        <p:spPr>
          <a:xfrm>
            <a:off x="11015548" y="5665193"/>
            <a:ext cx="502882" cy="502882"/>
          </a:xfrm>
          <a:custGeom>
            <a:avLst/>
            <a:gdLst/>
            <a:ahLst/>
            <a:cxnLst/>
            <a:rect l="l" t="t" r="r" b="b"/>
            <a:pathLst>
              <a:path w="754323" h="754323">
                <a:moveTo>
                  <a:pt x="0" y="0"/>
                </a:moveTo>
                <a:lnTo>
                  <a:pt x="754322" y="0"/>
                </a:lnTo>
                <a:lnTo>
                  <a:pt x="754322" y="754323"/>
                </a:lnTo>
                <a:lnTo>
                  <a:pt x="0" y="754323"/>
                </a:lnTo>
                <a:lnTo>
                  <a:pt x="0" y="0"/>
                </a:lnTo>
                <a:close/>
              </a:path>
            </a:pathLst>
          </a:custGeom>
          <a:blipFill>
            <a:blip r:embed="rId5"/>
            <a:stretch>
              <a:fillRect/>
            </a:stretch>
          </a:blipFill>
        </p:spPr>
        <p:txBody>
          <a:bodyPr/>
          <a:lstStyle/>
          <a:p>
            <a:pPr defTabSz="609630"/>
            <a:endParaRPr lang="en-AU" sz="1200">
              <a:solidFill>
                <a:prstClr val="black"/>
              </a:solidFill>
              <a:latin typeface="Calibri"/>
            </a:endParaRPr>
          </a:p>
        </p:txBody>
      </p:sp>
      <p:sp>
        <p:nvSpPr>
          <p:cNvPr id="7" name="Freeform 7"/>
          <p:cNvSpPr/>
          <p:nvPr/>
        </p:nvSpPr>
        <p:spPr>
          <a:xfrm>
            <a:off x="10900711" y="2403393"/>
            <a:ext cx="595213" cy="595213"/>
          </a:xfrm>
          <a:custGeom>
            <a:avLst/>
            <a:gdLst/>
            <a:ahLst/>
            <a:cxnLst/>
            <a:rect l="l" t="t" r="r" b="b"/>
            <a:pathLst>
              <a:path w="892820" h="892820">
                <a:moveTo>
                  <a:pt x="0" y="0"/>
                </a:moveTo>
                <a:lnTo>
                  <a:pt x="892820" y="0"/>
                </a:lnTo>
                <a:lnTo>
                  <a:pt x="892820" y="892820"/>
                </a:lnTo>
                <a:lnTo>
                  <a:pt x="0" y="892820"/>
                </a:lnTo>
                <a:lnTo>
                  <a:pt x="0" y="0"/>
                </a:lnTo>
                <a:close/>
              </a:path>
            </a:pathLst>
          </a:custGeom>
          <a:blipFill>
            <a:blip r:embed="rId6"/>
            <a:stretch>
              <a:fillRect/>
            </a:stretch>
          </a:blipFill>
        </p:spPr>
        <p:txBody>
          <a:bodyPr/>
          <a:lstStyle/>
          <a:p>
            <a:pPr defTabSz="609630"/>
            <a:endParaRPr lang="en-AU" sz="1200">
              <a:solidFill>
                <a:prstClr val="black"/>
              </a:solidFill>
              <a:latin typeface="Calibri"/>
            </a:endParaRPr>
          </a:p>
        </p:txBody>
      </p:sp>
      <p:sp>
        <p:nvSpPr>
          <p:cNvPr id="8" name="Freeform 8"/>
          <p:cNvSpPr/>
          <p:nvPr/>
        </p:nvSpPr>
        <p:spPr>
          <a:xfrm>
            <a:off x="3612255" y="1930097"/>
            <a:ext cx="724384" cy="724384"/>
          </a:xfrm>
          <a:custGeom>
            <a:avLst/>
            <a:gdLst/>
            <a:ahLst/>
            <a:cxnLst/>
            <a:rect l="l" t="t" r="r" b="b"/>
            <a:pathLst>
              <a:path w="1086576" h="1086576">
                <a:moveTo>
                  <a:pt x="0" y="0"/>
                </a:moveTo>
                <a:lnTo>
                  <a:pt x="1086576" y="0"/>
                </a:lnTo>
                <a:lnTo>
                  <a:pt x="1086576" y="1086576"/>
                </a:lnTo>
                <a:lnTo>
                  <a:pt x="0" y="1086576"/>
                </a:lnTo>
                <a:lnTo>
                  <a:pt x="0" y="0"/>
                </a:lnTo>
                <a:close/>
              </a:path>
            </a:pathLst>
          </a:custGeom>
          <a:blipFill>
            <a:blip r:embed="rId7"/>
            <a:stretch>
              <a:fillRect/>
            </a:stretch>
          </a:blipFill>
        </p:spPr>
        <p:txBody>
          <a:bodyPr/>
          <a:lstStyle/>
          <a:p>
            <a:pPr defTabSz="609630"/>
            <a:endParaRPr lang="en-AU" sz="1200">
              <a:solidFill>
                <a:prstClr val="black"/>
              </a:solidFill>
              <a:latin typeface="Calibri"/>
            </a:endParaRPr>
          </a:p>
        </p:txBody>
      </p:sp>
      <p:sp>
        <p:nvSpPr>
          <p:cNvPr id="9" name="Freeform 9"/>
          <p:cNvSpPr/>
          <p:nvPr/>
        </p:nvSpPr>
        <p:spPr>
          <a:xfrm>
            <a:off x="6565761" y="1930097"/>
            <a:ext cx="686429" cy="714410"/>
          </a:xfrm>
          <a:custGeom>
            <a:avLst/>
            <a:gdLst/>
            <a:ahLst/>
            <a:cxnLst/>
            <a:rect l="l" t="t" r="r" b="b"/>
            <a:pathLst>
              <a:path w="1029643" h="1071615">
                <a:moveTo>
                  <a:pt x="0" y="0"/>
                </a:moveTo>
                <a:lnTo>
                  <a:pt x="1029643" y="0"/>
                </a:lnTo>
                <a:lnTo>
                  <a:pt x="1029643" y="1071615"/>
                </a:lnTo>
                <a:lnTo>
                  <a:pt x="0" y="107161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pPr defTabSz="609630"/>
            <a:endParaRPr lang="en-AU" sz="1200">
              <a:solidFill>
                <a:prstClr val="black"/>
              </a:solidFill>
              <a:latin typeface="Calibri"/>
            </a:endParaRPr>
          </a:p>
        </p:txBody>
      </p:sp>
      <p:grpSp>
        <p:nvGrpSpPr>
          <p:cNvPr id="10" name="Group 10"/>
          <p:cNvGrpSpPr/>
          <p:nvPr/>
        </p:nvGrpSpPr>
        <p:grpSpPr>
          <a:xfrm>
            <a:off x="2847482" y="5256748"/>
            <a:ext cx="2400719" cy="1343350"/>
            <a:chOff x="0" y="0"/>
            <a:chExt cx="4801438" cy="2686702"/>
          </a:xfrm>
        </p:grpSpPr>
        <p:sp>
          <p:nvSpPr>
            <p:cNvPr id="11" name="Freeform 11"/>
            <p:cNvSpPr/>
            <p:nvPr/>
          </p:nvSpPr>
          <p:spPr>
            <a:xfrm>
              <a:off x="1666361" y="0"/>
              <a:ext cx="1625587" cy="1351269"/>
            </a:xfrm>
            <a:custGeom>
              <a:avLst/>
              <a:gdLst/>
              <a:ahLst/>
              <a:cxnLst/>
              <a:rect l="l" t="t" r="r" b="b"/>
              <a:pathLst>
                <a:path w="1625587" h="1351269">
                  <a:moveTo>
                    <a:pt x="0" y="0"/>
                  </a:moveTo>
                  <a:lnTo>
                    <a:pt x="1625586" y="0"/>
                  </a:lnTo>
                  <a:lnTo>
                    <a:pt x="1625586" y="1351269"/>
                  </a:lnTo>
                  <a:lnTo>
                    <a:pt x="0" y="135126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pPr defTabSz="609630"/>
              <a:endParaRPr lang="en-AU" sz="1200">
                <a:solidFill>
                  <a:prstClr val="black"/>
                </a:solidFill>
                <a:latin typeface="Calibri"/>
              </a:endParaRPr>
            </a:p>
          </p:txBody>
        </p:sp>
        <p:sp>
          <p:nvSpPr>
            <p:cNvPr id="12" name="Freeform 12"/>
            <p:cNvSpPr/>
            <p:nvPr/>
          </p:nvSpPr>
          <p:spPr>
            <a:xfrm>
              <a:off x="2138682" y="527988"/>
              <a:ext cx="524074" cy="269894"/>
            </a:xfrm>
            <a:custGeom>
              <a:avLst/>
              <a:gdLst/>
              <a:ahLst/>
              <a:cxnLst/>
              <a:rect l="l" t="t" r="r" b="b"/>
              <a:pathLst>
                <a:path w="524074" h="269894">
                  <a:moveTo>
                    <a:pt x="0" y="0"/>
                  </a:moveTo>
                  <a:lnTo>
                    <a:pt x="524074" y="0"/>
                  </a:lnTo>
                  <a:lnTo>
                    <a:pt x="524074" y="269893"/>
                  </a:lnTo>
                  <a:lnTo>
                    <a:pt x="0" y="269893"/>
                  </a:lnTo>
                  <a:lnTo>
                    <a:pt x="0" y="0"/>
                  </a:lnTo>
                  <a:close/>
                </a:path>
              </a:pathLst>
            </a:custGeom>
            <a:blipFill>
              <a:blip r:embed="rId12">
                <a:extLst>
                  <a:ext uri="{96DAC541-7B7A-43D3-8B79-37D633B846F1}">
                    <asvg:svgBlip xmlns:asvg="http://schemas.microsoft.com/office/drawing/2016/SVG/main" r:embed="rId13"/>
                  </a:ext>
                </a:extLst>
              </a:blip>
              <a:stretch>
                <a:fillRect t="-106024"/>
              </a:stretch>
            </a:blipFill>
          </p:spPr>
          <p:txBody>
            <a:bodyPr/>
            <a:lstStyle/>
            <a:p>
              <a:pPr defTabSz="609630"/>
              <a:endParaRPr lang="en-AU" sz="1200">
                <a:solidFill>
                  <a:prstClr val="black"/>
                </a:solidFill>
                <a:latin typeface="Calibri"/>
              </a:endParaRPr>
            </a:p>
          </p:txBody>
        </p:sp>
        <p:sp>
          <p:nvSpPr>
            <p:cNvPr id="13" name="TextBox 13"/>
            <p:cNvSpPr txBox="1"/>
            <p:nvPr/>
          </p:nvSpPr>
          <p:spPr>
            <a:xfrm>
              <a:off x="0" y="1555493"/>
              <a:ext cx="4801438" cy="1131209"/>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We're a nimble team of data enthusiasts, passionate about helping you succeed in the AI age</a:t>
              </a:r>
            </a:p>
          </p:txBody>
        </p:sp>
      </p:grpSp>
      <p:grpSp>
        <p:nvGrpSpPr>
          <p:cNvPr id="14" name="Group 14"/>
          <p:cNvGrpSpPr/>
          <p:nvPr/>
        </p:nvGrpSpPr>
        <p:grpSpPr>
          <a:xfrm>
            <a:off x="868141" y="3511840"/>
            <a:ext cx="2511879" cy="1426047"/>
            <a:chOff x="0" y="0"/>
            <a:chExt cx="5023759" cy="2852094"/>
          </a:xfrm>
        </p:grpSpPr>
        <p:sp>
          <p:nvSpPr>
            <p:cNvPr id="15" name="Freeform 15"/>
            <p:cNvSpPr/>
            <p:nvPr/>
          </p:nvSpPr>
          <p:spPr>
            <a:xfrm>
              <a:off x="1853595" y="0"/>
              <a:ext cx="1316568" cy="1448768"/>
            </a:xfrm>
            <a:custGeom>
              <a:avLst/>
              <a:gdLst/>
              <a:ahLst/>
              <a:cxnLst/>
              <a:rect l="l" t="t" r="r" b="b"/>
              <a:pathLst>
                <a:path w="1316568" h="1448768">
                  <a:moveTo>
                    <a:pt x="0" y="0"/>
                  </a:moveTo>
                  <a:lnTo>
                    <a:pt x="1316568" y="0"/>
                  </a:lnTo>
                  <a:lnTo>
                    <a:pt x="1316568" y="1448768"/>
                  </a:lnTo>
                  <a:lnTo>
                    <a:pt x="0" y="144876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pPr defTabSz="609630"/>
              <a:endParaRPr lang="en-AU" sz="1200">
                <a:solidFill>
                  <a:prstClr val="black"/>
                </a:solidFill>
                <a:latin typeface="Calibri"/>
              </a:endParaRPr>
            </a:p>
          </p:txBody>
        </p:sp>
        <p:sp>
          <p:nvSpPr>
            <p:cNvPr id="16" name="TextBox 16"/>
            <p:cNvSpPr txBox="1"/>
            <p:nvPr/>
          </p:nvSpPr>
          <p:spPr>
            <a:xfrm>
              <a:off x="0" y="1720886"/>
              <a:ext cx="5023759" cy="1131208"/>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Enhanced governance ensures you're ready to capitalise on the opportunities and navigate the disruptions of AI</a:t>
              </a:r>
            </a:p>
          </p:txBody>
        </p:sp>
      </p:grpSp>
      <p:grpSp>
        <p:nvGrpSpPr>
          <p:cNvPr id="17" name="Group 17"/>
          <p:cNvGrpSpPr/>
          <p:nvPr/>
        </p:nvGrpSpPr>
        <p:grpSpPr>
          <a:xfrm>
            <a:off x="5832401" y="5256748"/>
            <a:ext cx="2531645" cy="1343350"/>
            <a:chOff x="0" y="0"/>
            <a:chExt cx="5063289" cy="2686702"/>
          </a:xfrm>
        </p:grpSpPr>
        <p:sp>
          <p:nvSpPr>
            <p:cNvPr id="18" name="Freeform 18"/>
            <p:cNvSpPr/>
            <p:nvPr/>
          </p:nvSpPr>
          <p:spPr>
            <a:xfrm>
              <a:off x="1856010" y="0"/>
              <a:ext cx="1351269" cy="1351269"/>
            </a:xfrm>
            <a:custGeom>
              <a:avLst/>
              <a:gdLst/>
              <a:ahLst/>
              <a:cxnLst/>
              <a:rect l="l" t="t" r="r" b="b"/>
              <a:pathLst>
                <a:path w="1351269" h="1351269">
                  <a:moveTo>
                    <a:pt x="0" y="0"/>
                  </a:moveTo>
                  <a:lnTo>
                    <a:pt x="1351269" y="0"/>
                  </a:lnTo>
                  <a:lnTo>
                    <a:pt x="1351269" y="1351269"/>
                  </a:lnTo>
                  <a:lnTo>
                    <a:pt x="0" y="135126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pPr defTabSz="609630"/>
              <a:endParaRPr lang="en-AU" sz="1200">
                <a:solidFill>
                  <a:prstClr val="black"/>
                </a:solidFill>
                <a:latin typeface="Calibri"/>
              </a:endParaRPr>
            </a:p>
          </p:txBody>
        </p:sp>
        <p:sp>
          <p:nvSpPr>
            <p:cNvPr id="19" name="TextBox 19"/>
            <p:cNvSpPr txBox="1"/>
            <p:nvPr/>
          </p:nvSpPr>
          <p:spPr>
            <a:xfrm>
              <a:off x="0" y="1555493"/>
              <a:ext cx="5063289" cy="1131209"/>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Our culture-first approach prioritises understanding your needs and building a strong partnership</a:t>
              </a:r>
            </a:p>
          </p:txBody>
        </p:sp>
      </p:grpSp>
      <p:sp>
        <p:nvSpPr>
          <p:cNvPr id="20" name="Freeform 20"/>
          <p:cNvSpPr/>
          <p:nvPr/>
        </p:nvSpPr>
        <p:spPr>
          <a:xfrm>
            <a:off x="951833" y="1930097"/>
            <a:ext cx="737455" cy="714410"/>
          </a:xfrm>
          <a:custGeom>
            <a:avLst/>
            <a:gdLst/>
            <a:ahLst/>
            <a:cxnLst/>
            <a:rect l="l" t="t" r="r" b="b"/>
            <a:pathLst>
              <a:path w="1106183" h="1071615">
                <a:moveTo>
                  <a:pt x="0" y="0"/>
                </a:moveTo>
                <a:lnTo>
                  <a:pt x="1106183" y="0"/>
                </a:lnTo>
                <a:lnTo>
                  <a:pt x="1106183" y="1071615"/>
                </a:lnTo>
                <a:lnTo>
                  <a:pt x="0" y="1071615"/>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defTabSz="609630"/>
            <a:endParaRPr lang="en-AU" sz="1200">
              <a:solidFill>
                <a:prstClr val="black"/>
              </a:solidFill>
              <a:latin typeface="Calibri"/>
            </a:endParaRPr>
          </a:p>
        </p:txBody>
      </p:sp>
      <p:grpSp>
        <p:nvGrpSpPr>
          <p:cNvPr id="21" name="Group 21"/>
          <p:cNvGrpSpPr/>
          <p:nvPr/>
        </p:nvGrpSpPr>
        <p:grpSpPr>
          <a:xfrm>
            <a:off x="380851" y="5184453"/>
            <a:ext cx="1879417" cy="1223284"/>
            <a:chOff x="0" y="0"/>
            <a:chExt cx="3758834" cy="2446567"/>
          </a:xfrm>
        </p:grpSpPr>
        <p:sp>
          <p:nvSpPr>
            <p:cNvPr id="22" name="Freeform 22"/>
            <p:cNvSpPr/>
            <p:nvPr/>
          </p:nvSpPr>
          <p:spPr>
            <a:xfrm>
              <a:off x="1141962" y="0"/>
              <a:ext cx="1474154" cy="1474154"/>
            </a:xfrm>
            <a:custGeom>
              <a:avLst/>
              <a:gdLst/>
              <a:ahLst/>
              <a:cxnLst/>
              <a:rect l="l" t="t" r="r" b="b"/>
              <a:pathLst>
                <a:path w="1474154" h="1474154">
                  <a:moveTo>
                    <a:pt x="0" y="0"/>
                  </a:moveTo>
                  <a:lnTo>
                    <a:pt x="1474154" y="0"/>
                  </a:lnTo>
                  <a:lnTo>
                    <a:pt x="1474154" y="1474154"/>
                  </a:lnTo>
                  <a:lnTo>
                    <a:pt x="0" y="147415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pPr defTabSz="609630"/>
              <a:endParaRPr lang="en-AU" sz="1200">
                <a:solidFill>
                  <a:prstClr val="black"/>
                </a:solidFill>
                <a:latin typeface="Calibri"/>
              </a:endParaRPr>
            </a:p>
          </p:txBody>
        </p:sp>
        <p:sp>
          <p:nvSpPr>
            <p:cNvPr id="23" name="TextBox 23"/>
            <p:cNvSpPr txBox="1"/>
            <p:nvPr/>
          </p:nvSpPr>
          <p:spPr>
            <a:xfrm>
              <a:off x="0" y="1700079"/>
              <a:ext cx="3758834" cy="746488"/>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Combining local expertise with global reach</a:t>
              </a:r>
            </a:p>
          </p:txBody>
        </p:sp>
      </p:grpSp>
      <p:grpSp>
        <p:nvGrpSpPr>
          <p:cNvPr id="24" name="Group 24"/>
          <p:cNvGrpSpPr/>
          <p:nvPr/>
        </p:nvGrpSpPr>
        <p:grpSpPr>
          <a:xfrm>
            <a:off x="4336639" y="3511841"/>
            <a:ext cx="3315384" cy="1447412"/>
            <a:chOff x="0" y="0"/>
            <a:chExt cx="6630768" cy="2894824"/>
          </a:xfrm>
        </p:grpSpPr>
        <p:sp>
          <p:nvSpPr>
            <p:cNvPr id="25" name="TextBox 25"/>
            <p:cNvSpPr txBox="1"/>
            <p:nvPr/>
          </p:nvSpPr>
          <p:spPr>
            <a:xfrm>
              <a:off x="0" y="1763616"/>
              <a:ext cx="6630768" cy="1131208"/>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Proven end to end experience and capability in successfully planning and delivering data programs and projects across multiple industries</a:t>
              </a:r>
            </a:p>
          </p:txBody>
        </p:sp>
        <p:sp>
          <p:nvSpPr>
            <p:cNvPr id="26" name="Freeform 26"/>
            <p:cNvSpPr/>
            <p:nvPr/>
          </p:nvSpPr>
          <p:spPr>
            <a:xfrm>
              <a:off x="2616314" y="0"/>
              <a:ext cx="1398140" cy="1412263"/>
            </a:xfrm>
            <a:custGeom>
              <a:avLst/>
              <a:gdLst/>
              <a:ahLst/>
              <a:cxnLst/>
              <a:rect l="l" t="t" r="r" b="b"/>
              <a:pathLst>
                <a:path w="1398140" h="1412263">
                  <a:moveTo>
                    <a:pt x="0" y="0"/>
                  </a:moveTo>
                  <a:lnTo>
                    <a:pt x="1398140" y="0"/>
                  </a:lnTo>
                  <a:lnTo>
                    <a:pt x="1398140" y="1412263"/>
                  </a:lnTo>
                  <a:lnTo>
                    <a:pt x="0" y="1412263"/>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pPr defTabSz="609630"/>
              <a:endParaRPr lang="en-AU" sz="1200">
                <a:solidFill>
                  <a:prstClr val="black"/>
                </a:solidFill>
                <a:latin typeface="Calibri"/>
              </a:endParaRPr>
            </a:p>
          </p:txBody>
        </p:sp>
      </p:grpSp>
      <p:sp>
        <p:nvSpPr>
          <p:cNvPr id="27" name="Freeform 27"/>
          <p:cNvSpPr/>
          <p:nvPr/>
        </p:nvSpPr>
        <p:spPr>
          <a:xfrm>
            <a:off x="7834896" y="217164"/>
            <a:ext cx="851033" cy="851033"/>
          </a:xfrm>
          <a:custGeom>
            <a:avLst/>
            <a:gdLst/>
            <a:ahLst/>
            <a:cxnLst/>
            <a:rect l="l" t="t" r="r" b="b"/>
            <a:pathLst>
              <a:path w="1276550" h="1276550">
                <a:moveTo>
                  <a:pt x="0" y="0"/>
                </a:moveTo>
                <a:lnTo>
                  <a:pt x="1276549" y="0"/>
                </a:lnTo>
                <a:lnTo>
                  <a:pt x="1276549" y="1276550"/>
                </a:lnTo>
                <a:lnTo>
                  <a:pt x="0" y="1276550"/>
                </a:lnTo>
                <a:lnTo>
                  <a:pt x="0" y="0"/>
                </a:lnTo>
                <a:close/>
              </a:path>
            </a:pathLst>
          </a:custGeom>
          <a:blipFill>
            <a:blip r:embed="rId24"/>
            <a:stretch>
              <a:fillRect/>
            </a:stretch>
          </a:blipFill>
        </p:spPr>
        <p:txBody>
          <a:bodyPr/>
          <a:lstStyle/>
          <a:p>
            <a:pPr defTabSz="609630"/>
            <a:endParaRPr lang="en-AU" sz="1200">
              <a:solidFill>
                <a:prstClr val="black"/>
              </a:solidFill>
              <a:latin typeface="Calibri"/>
            </a:endParaRPr>
          </a:p>
        </p:txBody>
      </p:sp>
      <p:sp>
        <p:nvSpPr>
          <p:cNvPr id="28" name="Freeform 28"/>
          <p:cNvSpPr/>
          <p:nvPr/>
        </p:nvSpPr>
        <p:spPr>
          <a:xfrm>
            <a:off x="7205276" y="263467"/>
            <a:ext cx="629619" cy="890970"/>
          </a:xfrm>
          <a:custGeom>
            <a:avLst/>
            <a:gdLst/>
            <a:ahLst/>
            <a:cxnLst/>
            <a:rect l="l" t="t" r="r" b="b"/>
            <a:pathLst>
              <a:path w="944428" h="1336455">
                <a:moveTo>
                  <a:pt x="0" y="0"/>
                </a:moveTo>
                <a:lnTo>
                  <a:pt x="944429" y="0"/>
                </a:lnTo>
                <a:lnTo>
                  <a:pt x="944429" y="1336455"/>
                </a:lnTo>
                <a:lnTo>
                  <a:pt x="0" y="1336455"/>
                </a:lnTo>
                <a:lnTo>
                  <a:pt x="0" y="0"/>
                </a:lnTo>
                <a:close/>
              </a:path>
            </a:pathLst>
          </a:custGeom>
          <a:blipFill>
            <a:blip r:embed="rId25"/>
            <a:stretch>
              <a:fillRect/>
            </a:stretch>
          </a:blipFill>
        </p:spPr>
        <p:txBody>
          <a:bodyPr/>
          <a:lstStyle/>
          <a:p>
            <a:pPr defTabSz="609630"/>
            <a:endParaRPr lang="en-AU" sz="1200">
              <a:solidFill>
                <a:prstClr val="black"/>
              </a:solidFill>
              <a:latin typeface="Calibri"/>
            </a:endParaRPr>
          </a:p>
        </p:txBody>
      </p:sp>
      <p:sp>
        <p:nvSpPr>
          <p:cNvPr id="29" name="Freeform 29"/>
          <p:cNvSpPr/>
          <p:nvPr/>
        </p:nvSpPr>
        <p:spPr>
          <a:xfrm>
            <a:off x="8810999" y="285539"/>
            <a:ext cx="846827" cy="846827"/>
          </a:xfrm>
          <a:custGeom>
            <a:avLst/>
            <a:gdLst/>
            <a:ahLst/>
            <a:cxnLst/>
            <a:rect l="l" t="t" r="r" b="b"/>
            <a:pathLst>
              <a:path w="1270240" h="1270240">
                <a:moveTo>
                  <a:pt x="0" y="0"/>
                </a:moveTo>
                <a:lnTo>
                  <a:pt x="1270240" y="0"/>
                </a:lnTo>
                <a:lnTo>
                  <a:pt x="1270240" y="1270239"/>
                </a:lnTo>
                <a:lnTo>
                  <a:pt x="0" y="1270239"/>
                </a:lnTo>
                <a:lnTo>
                  <a:pt x="0" y="0"/>
                </a:lnTo>
                <a:close/>
              </a:path>
            </a:pathLst>
          </a:custGeom>
          <a:blipFill>
            <a:blip r:embed="rId26"/>
            <a:stretch>
              <a:fillRect/>
            </a:stretch>
          </a:blipFill>
        </p:spPr>
        <p:txBody>
          <a:bodyPr/>
          <a:lstStyle/>
          <a:p>
            <a:pPr defTabSz="609630"/>
            <a:endParaRPr lang="en-AU" sz="1200">
              <a:solidFill>
                <a:prstClr val="black"/>
              </a:solidFill>
              <a:latin typeface="Calibri"/>
            </a:endParaRPr>
          </a:p>
        </p:txBody>
      </p:sp>
      <p:sp>
        <p:nvSpPr>
          <p:cNvPr id="30" name="Freeform 30"/>
          <p:cNvSpPr/>
          <p:nvPr/>
        </p:nvSpPr>
        <p:spPr>
          <a:xfrm>
            <a:off x="9746726" y="285539"/>
            <a:ext cx="846827" cy="846827"/>
          </a:xfrm>
          <a:custGeom>
            <a:avLst/>
            <a:gdLst/>
            <a:ahLst/>
            <a:cxnLst/>
            <a:rect l="l" t="t" r="r" b="b"/>
            <a:pathLst>
              <a:path w="1270240" h="1270240">
                <a:moveTo>
                  <a:pt x="0" y="0"/>
                </a:moveTo>
                <a:lnTo>
                  <a:pt x="1270239" y="0"/>
                </a:lnTo>
                <a:lnTo>
                  <a:pt x="1270239" y="1270239"/>
                </a:lnTo>
                <a:lnTo>
                  <a:pt x="0" y="1270239"/>
                </a:lnTo>
                <a:lnTo>
                  <a:pt x="0" y="0"/>
                </a:lnTo>
                <a:close/>
              </a:path>
            </a:pathLst>
          </a:custGeom>
          <a:blipFill>
            <a:blip r:embed="rId26"/>
            <a:stretch>
              <a:fillRect/>
            </a:stretch>
          </a:blipFill>
        </p:spPr>
        <p:txBody>
          <a:bodyPr/>
          <a:lstStyle/>
          <a:p>
            <a:pPr defTabSz="609630"/>
            <a:endParaRPr lang="en-AU" sz="1200">
              <a:solidFill>
                <a:prstClr val="black"/>
              </a:solidFill>
              <a:latin typeface="Calibri"/>
            </a:endParaRPr>
          </a:p>
        </p:txBody>
      </p:sp>
      <p:sp>
        <p:nvSpPr>
          <p:cNvPr id="31" name="Freeform 31"/>
          <p:cNvSpPr/>
          <p:nvPr/>
        </p:nvSpPr>
        <p:spPr>
          <a:xfrm>
            <a:off x="9768798" y="292989"/>
            <a:ext cx="802683" cy="802683"/>
          </a:xfrm>
          <a:custGeom>
            <a:avLst/>
            <a:gdLst/>
            <a:ahLst/>
            <a:cxnLst/>
            <a:rect l="l" t="t" r="r" b="b"/>
            <a:pathLst>
              <a:path w="1204025" h="1204025">
                <a:moveTo>
                  <a:pt x="0" y="0"/>
                </a:moveTo>
                <a:lnTo>
                  <a:pt x="1204025" y="0"/>
                </a:lnTo>
                <a:lnTo>
                  <a:pt x="1204025" y="1204024"/>
                </a:lnTo>
                <a:lnTo>
                  <a:pt x="0" y="1204024"/>
                </a:lnTo>
                <a:lnTo>
                  <a:pt x="0" y="0"/>
                </a:lnTo>
                <a:close/>
              </a:path>
            </a:pathLst>
          </a:custGeom>
          <a:blipFill>
            <a:blip r:embed="rId27"/>
            <a:stretch>
              <a:fillRect/>
            </a:stretch>
          </a:blipFill>
        </p:spPr>
        <p:txBody>
          <a:bodyPr/>
          <a:lstStyle/>
          <a:p>
            <a:pPr defTabSz="609630"/>
            <a:endParaRPr lang="en-AU" sz="1200">
              <a:solidFill>
                <a:prstClr val="black"/>
              </a:solidFill>
              <a:latin typeface="Calibri"/>
            </a:endParaRPr>
          </a:p>
        </p:txBody>
      </p:sp>
      <p:sp>
        <p:nvSpPr>
          <p:cNvPr id="32" name="Freeform 32"/>
          <p:cNvSpPr/>
          <p:nvPr/>
        </p:nvSpPr>
        <p:spPr>
          <a:xfrm>
            <a:off x="10682452" y="285539"/>
            <a:ext cx="846827" cy="846827"/>
          </a:xfrm>
          <a:custGeom>
            <a:avLst/>
            <a:gdLst/>
            <a:ahLst/>
            <a:cxnLst/>
            <a:rect l="l" t="t" r="r" b="b"/>
            <a:pathLst>
              <a:path w="1270240" h="1270240">
                <a:moveTo>
                  <a:pt x="0" y="0"/>
                </a:moveTo>
                <a:lnTo>
                  <a:pt x="1270240" y="0"/>
                </a:lnTo>
                <a:lnTo>
                  <a:pt x="1270240" y="1270239"/>
                </a:lnTo>
                <a:lnTo>
                  <a:pt x="0" y="1270239"/>
                </a:lnTo>
                <a:lnTo>
                  <a:pt x="0" y="0"/>
                </a:lnTo>
                <a:close/>
              </a:path>
            </a:pathLst>
          </a:custGeom>
          <a:blipFill>
            <a:blip r:embed="rId26"/>
            <a:stretch>
              <a:fillRect/>
            </a:stretch>
          </a:blipFill>
        </p:spPr>
        <p:txBody>
          <a:bodyPr/>
          <a:lstStyle/>
          <a:p>
            <a:pPr defTabSz="609630"/>
            <a:endParaRPr lang="en-AU" sz="1200">
              <a:solidFill>
                <a:prstClr val="black"/>
              </a:solidFill>
              <a:latin typeface="Calibri"/>
            </a:endParaRPr>
          </a:p>
        </p:txBody>
      </p:sp>
      <p:sp>
        <p:nvSpPr>
          <p:cNvPr id="33" name="Freeform 33"/>
          <p:cNvSpPr/>
          <p:nvPr/>
        </p:nvSpPr>
        <p:spPr>
          <a:xfrm>
            <a:off x="2577827" y="361998"/>
            <a:ext cx="2803439" cy="649432"/>
          </a:xfrm>
          <a:custGeom>
            <a:avLst/>
            <a:gdLst/>
            <a:ahLst/>
            <a:cxnLst/>
            <a:rect l="l" t="t" r="r" b="b"/>
            <a:pathLst>
              <a:path w="4205158" h="974148">
                <a:moveTo>
                  <a:pt x="0" y="0"/>
                </a:moveTo>
                <a:lnTo>
                  <a:pt x="4205157" y="0"/>
                </a:lnTo>
                <a:lnTo>
                  <a:pt x="4205157" y="974148"/>
                </a:lnTo>
                <a:lnTo>
                  <a:pt x="0" y="974148"/>
                </a:lnTo>
                <a:lnTo>
                  <a:pt x="0" y="0"/>
                </a:lnTo>
                <a:close/>
              </a:path>
            </a:pathLst>
          </a:custGeom>
          <a:blipFill>
            <a:blip r:embed="rId28"/>
            <a:stretch>
              <a:fillRect/>
            </a:stretch>
          </a:blipFill>
        </p:spPr>
        <p:txBody>
          <a:bodyPr/>
          <a:lstStyle/>
          <a:p>
            <a:pPr defTabSz="609630"/>
            <a:endParaRPr lang="en-AU" sz="1200">
              <a:solidFill>
                <a:prstClr val="black"/>
              </a:solidFill>
              <a:latin typeface="Calibri"/>
            </a:endParaRPr>
          </a:p>
        </p:txBody>
      </p:sp>
      <p:sp>
        <p:nvSpPr>
          <p:cNvPr id="34" name="TextBox 34"/>
          <p:cNvSpPr txBox="1"/>
          <p:nvPr/>
        </p:nvSpPr>
        <p:spPr>
          <a:xfrm>
            <a:off x="451936" y="199369"/>
            <a:ext cx="2022481" cy="868828"/>
          </a:xfrm>
          <a:prstGeom prst="rect">
            <a:avLst/>
          </a:prstGeom>
        </p:spPr>
        <p:txBody>
          <a:bodyPr lIns="0" tIns="0" rIns="0" bIns="0" rtlCol="0" anchor="t">
            <a:spAutoFit/>
          </a:bodyPr>
          <a:lstStyle/>
          <a:p>
            <a:pPr defTabSz="609630">
              <a:lnSpc>
                <a:spcPts val="7281"/>
              </a:lnSpc>
            </a:pPr>
            <a:r>
              <a:rPr lang="en-US" sz="5200">
                <a:solidFill>
                  <a:srgbClr val="00AA7F"/>
                </a:solidFill>
                <a:latin typeface="Roboto"/>
              </a:rPr>
              <a:t>we are</a:t>
            </a:r>
          </a:p>
        </p:txBody>
      </p:sp>
      <p:sp>
        <p:nvSpPr>
          <p:cNvPr id="35" name="TextBox 35"/>
          <p:cNvSpPr txBox="1"/>
          <p:nvPr/>
        </p:nvSpPr>
        <p:spPr>
          <a:xfrm>
            <a:off x="9261576" y="1475037"/>
            <a:ext cx="1510138" cy="183063"/>
          </a:xfrm>
          <a:prstGeom prst="rect">
            <a:avLst/>
          </a:prstGeom>
        </p:spPr>
        <p:txBody>
          <a:bodyPr wrap="square" lIns="0" tIns="0" rIns="0" bIns="0" rtlCol="0" anchor="t">
            <a:spAutoFit/>
          </a:bodyPr>
          <a:lstStyle/>
          <a:p>
            <a:pPr defTabSz="609630">
              <a:lnSpc>
                <a:spcPts val="1535"/>
              </a:lnSpc>
              <a:spcBef>
                <a:spcPct val="0"/>
              </a:spcBef>
            </a:pPr>
            <a:r>
              <a:rPr lang="en-US" sz="1209">
                <a:solidFill>
                  <a:srgbClr val="00AA7F"/>
                </a:solidFill>
                <a:latin typeface="Roboto Bold"/>
              </a:rPr>
              <a:t>#delightthecustomer</a:t>
            </a:r>
          </a:p>
        </p:txBody>
      </p:sp>
      <p:sp>
        <p:nvSpPr>
          <p:cNvPr id="36" name="TextBox 36"/>
          <p:cNvSpPr txBox="1"/>
          <p:nvPr/>
        </p:nvSpPr>
        <p:spPr>
          <a:xfrm>
            <a:off x="9261576" y="1756390"/>
            <a:ext cx="1523659" cy="569771"/>
          </a:xfrm>
          <a:prstGeom prst="rect">
            <a:avLst/>
          </a:prstGeom>
        </p:spPr>
        <p:txBody>
          <a:bodyPr lIns="0" tIns="0" rIns="0" bIns="0" rtlCol="0" anchor="t">
            <a:spAutoFit/>
          </a:bodyPr>
          <a:lstStyle/>
          <a:p>
            <a:pPr defTabSz="609630">
              <a:lnSpc>
                <a:spcPts val="852"/>
              </a:lnSpc>
              <a:spcBef>
                <a:spcPct val="0"/>
              </a:spcBef>
            </a:pPr>
            <a:r>
              <a:rPr lang="en-US" sz="671">
                <a:solidFill>
                  <a:srgbClr val="000000"/>
                </a:solidFill>
                <a:latin typeface="Roboto"/>
              </a:rPr>
              <a:t>Our customers' success is the core to our success – we deliver what we commit to with precision, innovation and care.</a:t>
            </a:r>
          </a:p>
          <a:p>
            <a:pPr defTabSz="609630">
              <a:lnSpc>
                <a:spcPts val="852"/>
              </a:lnSpc>
              <a:spcBef>
                <a:spcPct val="0"/>
              </a:spcBef>
            </a:pPr>
            <a:endParaRPr lang="en-US" sz="671">
              <a:solidFill>
                <a:srgbClr val="000000"/>
              </a:solidFill>
              <a:latin typeface="Roboto"/>
            </a:endParaRPr>
          </a:p>
        </p:txBody>
      </p:sp>
      <p:sp>
        <p:nvSpPr>
          <p:cNvPr id="37" name="TextBox 37"/>
          <p:cNvSpPr txBox="1"/>
          <p:nvPr/>
        </p:nvSpPr>
        <p:spPr>
          <a:xfrm>
            <a:off x="9261577" y="2384343"/>
            <a:ext cx="908563" cy="183063"/>
          </a:xfrm>
          <a:prstGeom prst="rect">
            <a:avLst/>
          </a:prstGeom>
        </p:spPr>
        <p:txBody>
          <a:bodyPr lIns="0" tIns="0" rIns="0" bIns="0" rtlCol="0" anchor="t">
            <a:spAutoFit/>
          </a:bodyPr>
          <a:lstStyle/>
          <a:p>
            <a:pPr defTabSz="609630">
              <a:lnSpc>
                <a:spcPts val="1535"/>
              </a:lnSpc>
              <a:spcBef>
                <a:spcPct val="0"/>
              </a:spcBef>
            </a:pPr>
            <a:r>
              <a:rPr lang="en-US" sz="1209">
                <a:solidFill>
                  <a:srgbClr val="216CFD"/>
                </a:solidFill>
                <a:latin typeface="Roboto Bold"/>
              </a:rPr>
              <a:t>#beauthentic</a:t>
            </a:r>
          </a:p>
        </p:txBody>
      </p:sp>
      <p:sp>
        <p:nvSpPr>
          <p:cNvPr id="38" name="TextBox 38"/>
          <p:cNvSpPr txBox="1"/>
          <p:nvPr/>
        </p:nvSpPr>
        <p:spPr>
          <a:xfrm>
            <a:off x="9261576" y="2667137"/>
            <a:ext cx="1523659" cy="800604"/>
          </a:xfrm>
          <a:prstGeom prst="rect">
            <a:avLst/>
          </a:prstGeom>
        </p:spPr>
        <p:txBody>
          <a:bodyPr lIns="0" tIns="0" rIns="0" bIns="0" rtlCol="0" anchor="t">
            <a:spAutoFit/>
          </a:bodyPr>
          <a:lstStyle/>
          <a:p>
            <a:pPr defTabSz="609630">
              <a:lnSpc>
                <a:spcPts val="852"/>
              </a:lnSpc>
              <a:spcBef>
                <a:spcPct val="0"/>
              </a:spcBef>
            </a:pPr>
            <a:r>
              <a:rPr lang="en-US" sz="671">
                <a:solidFill>
                  <a:srgbClr val="000000"/>
                </a:solidFill>
                <a:latin typeface="Roboto"/>
              </a:rPr>
              <a:t>Bring your entire self to work – be quirky, be fun, be confident and most importantly be yourself. We are an open, transparent, no bullshit organisation. Our clients love us for this.</a:t>
            </a:r>
          </a:p>
          <a:p>
            <a:pPr defTabSz="609630">
              <a:lnSpc>
                <a:spcPts val="852"/>
              </a:lnSpc>
              <a:spcBef>
                <a:spcPct val="0"/>
              </a:spcBef>
            </a:pPr>
            <a:endParaRPr lang="en-US" sz="671">
              <a:solidFill>
                <a:srgbClr val="000000"/>
              </a:solidFill>
              <a:latin typeface="Roboto"/>
            </a:endParaRPr>
          </a:p>
          <a:p>
            <a:pPr defTabSz="609630">
              <a:lnSpc>
                <a:spcPts val="852"/>
              </a:lnSpc>
              <a:spcBef>
                <a:spcPct val="0"/>
              </a:spcBef>
            </a:pPr>
            <a:endParaRPr lang="en-US" sz="671">
              <a:solidFill>
                <a:srgbClr val="000000"/>
              </a:solidFill>
              <a:latin typeface="Roboto"/>
            </a:endParaRPr>
          </a:p>
        </p:txBody>
      </p:sp>
      <p:sp>
        <p:nvSpPr>
          <p:cNvPr id="39" name="TextBox 39"/>
          <p:cNvSpPr txBox="1"/>
          <p:nvPr/>
        </p:nvSpPr>
        <p:spPr>
          <a:xfrm>
            <a:off x="9261576" y="5753714"/>
            <a:ext cx="1657689" cy="685252"/>
          </a:xfrm>
          <a:prstGeom prst="rect">
            <a:avLst/>
          </a:prstGeom>
        </p:spPr>
        <p:txBody>
          <a:bodyPr lIns="0" tIns="0" rIns="0" bIns="0" rtlCol="0" anchor="t">
            <a:spAutoFit/>
          </a:bodyPr>
          <a:lstStyle/>
          <a:p>
            <a:pPr defTabSz="609630">
              <a:lnSpc>
                <a:spcPts val="855"/>
              </a:lnSpc>
            </a:pPr>
            <a:r>
              <a:rPr lang="en-US" sz="673">
                <a:solidFill>
                  <a:srgbClr val="000000"/>
                </a:solidFill>
                <a:latin typeface="Roboto"/>
              </a:rPr>
              <a:t>We understand that so much </a:t>
            </a:r>
          </a:p>
          <a:p>
            <a:pPr defTabSz="609630">
              <a:lnSpc>
                <a:spcPts val="855"/>
              </a:lnSpc>
            </a:pPr>
            <a:r>
              <a:rPr lang="en-US" sz="673">
                <a:solidFill>
                  <a:srgbClr val="000000"/>
                </a:solidFill>
                <a:latin typeface="Roboto"/>
              </a:rPr>
              <a:t>more can be achieved as a team. Embrace each other, the diversity in our thinking, experiences, skills and culture. Celebrate the successes, laugh and support each other in the challenging times.</a:t>
            </a:r>
          </a:p>
        </p:txBody>
      </p:sp>
      <p:sp>
        <p:nvSpPr>
          <p:cNvPr id="40" name="TextBox 40"/>
          <p:cNvSpPr txBox="1"/>
          <p:nvPr/>
        </p:nvSpPr>
        <p:spPr>
          <a:xfrm>
            <a:off x="9123990" y="4485622"/>
            <a:ext cx="1573447" cy="203261"/>
          </a:xfrm>
          <a:prstGeom prst="rect">
            <a:avLst/>
          </a:prstGeom>
        </p:spPr>
        <p:txBody>
          <a:bodyPr lIns="0" tIns="0" rIns="0" bIns="0" rtlCol="0" anchor="t">
            <a:spAutoFit/>
          </a:bodyPr>
          <a:lstStyle/>
          <a:p>
            <a:pPr algn="ctr" defTabSz="609630">
              <a:lnSpc>
                <a:spcPts val="1735"/>
              </a:lnSpc>
              <a:spcBef>
                <a:spcPct val="0"/>
              </a:spcBef>
            </a:pPr>
            <a:r>
              <a:rPr lang="en-US" sz="1239">
                <a:solidFill>
                  <a:srgbClr val="C33B97"/>
                </a:solidFill>
                <a:latin typeface="Roboto Bold"/>
              </a:rPr>
              <a:t>#constantlyevolve</a:t>
            </a:r>
          </a:p>
        </p:txBody>
      </p:sp>
      <p:sp>
        <p:nvSpPr>
          <p:cNvPr id="41" name="TextBox 41"/>
          <p:cNvSpPr txBox="1"/>
          <p:nvPr/>
        </p:nvSpPr>
        <p:spPr>
          <a:xfrm>
            <a:off x="9267844" y="4784332"/>
            <a:ext cx="1645153" cy="685252"/>
          </a:xfrm>
          <a:prstGeom prst="rect">
            <a:avLst/>
          </a:prstGeom>
        </p:spPr>
        <p:txBody>
          <a:bodyPr lIns="0" tIns="0" rIns="0" bIns="0" rtlCol="0" anchor="t">
            <a:spAutoFit/>
          </a:bodyPr>
          <a:lstStyle/>
          <a:p>
            <a:pPr defTabSz="609630">
              <a:lnSpc>
                <a:spcPts val="855"/>
              </a:lnSpc>
              <a:spcBef>
                <a:spcPct val="0"/>
              </a:spcBef>
            </a:pPr>
            <a:r>
              <a:rPr lang="en-US" sz="673">
                <a:solidFill>
                  <a:srgbClr val="000000"/>
                </a:solidFill>
                <a:latin typeface="Roboto"/>
              </a:rPr>
              <a:t>Never stand still – a progressive organisation can only be successful if we’re committed to getting better. Be open to new challenges, do things differently and learning from our experiences.</a:t>
            </a:r>
          </a:p>
          <a:p>
            <a:pPr defTabSz="609630">
              <a:lnSpc>
                <a:spcPts val="855"/>
              </a:lnSpc>
              <a:spcBef>
                <a:spcPct val="0"/>
              </a:spcBef>
            </a:pPr>
            <a:endParaRPr lang="en-US" sz="673">
              <a:solidFill>
                <a:srgbClr val="000000"/>
              </a:solidFill>
              <a:latin typeface="Roboto"/>
            </a:endParaRPr>
          </a:p>
        </p:txBody>
      </p:sp>
      <p:sp>
        <p:nvSpPr>
          <p:cNvPr id="42" name="TextBox 42"/>
          <p:cNvSpPr txBox="1"/>
          <p:nvPr/>
        </p:nvSpPr>
        <p:spPr>
          <a:xfrm>
            <a:off x="9255308" y="3397771"/>
            <a:ext cx="1403107" cy="193643"/>
          </a:xfrm>
          <a:prstGeom prst="rect">
            <a:avLst/>
          </a:prstGeom>
        </p:spPr>
        <p:txBody>
          <a:bodyPr lIns="0" tIns="0" rIns="0" bIns="0" rtlCol="0" anchor="t">
            <a:spAutoFit/>
          </a:bodyPr>
          <a:lstStyle/>
          <a:p>
            <a:pPr defTabSz="609630">
              <a:lnSpc>
                <a:spcPts val="1574"/>
              </a:lnSpc>
              <a:spcBef>
                <a:spcPct val="0"/>
              </a:spcBef>
            </a:pPr>
            <a:r>
              <a:rPr lang="en-US" sz="1239">
                <a:solidFill>
                  <a:srgbClr val="F08019"/>
                </a:solidFill>
                <a:latin typeface="Roboto Bold"/>
              </a:rPr>
              <a:t>#proudlypassionate</a:t>
            </a:r>
          </a:p>
        </p:txBody>
      </p:sp>
      <p:sp>
        <p:nvSpPr>
          <p:cNvPr id="43" name="TextBox 43"/>
          <p:cNvSpPr txBox="1"/>
          <p:nvPr/>
        </p:nvSpPr>
        <p:spPr>
          <a:xfrm>
            <a:off x="9255308" y="3678807"/>
            <a:ext cx="1625051" cy="916085"/>
          </a:xfrm>
          <a:prstGeom prst="rect">
            <a:avLst/>
          </a:prstGeom>
        </p:spPr>
        <p:txBody>
          <a:bodyPr lIns="0" tIns="0" rIns="0" bIns="0" rtlCol="0" anchor="t">
            <a:spAutoFit/>
          </a:bodyPr>
          <a:lstStyle/>
          <a:p>
            <a:pPr algn="just" defTabSz="609630">
              <a:lnSpc>
                <a:spcPts val="855"/>
              </a:lnSpc>
              <a:spcBef>
                <a:spcPct val="0"/>
              </a:spcBef>
            </a:pPr>
            <a:r>
              <a:rPr lang="en-US" sz="673">
                <a:solidFill>
                  <a:srgbClr val="000000"/>
                </a:solidFill>
                <a:latin typeface="Roboto"/>
              </a:rPr>
              <a:t>We spend an enormous amount of time at work – it’s important we work in an environment where we are proud of what we do, care about our delivery and enjoy ourselves. Share the passion to appreciate the opportunities that life has presented.</a:t>
            </a:r>
          </a:p>
          <a:p>
            <a:pPr defTabSz="609630">
              <a:lnSpc>
                <a:spcPts val="855"/>
              </a:lnSpc>
              <a:spcBef>
                <a:spcPct val="0"/>
              </a:spcBef>
            </a:pPr>
            <a:endParaRPr lang="en-US" sz="673">
              <a:solidFill>
                <a:srgbClr val="000000"/>
              </a:solidFill>
              <a:latin typeface="Roboto"/>
            </a:endParaRPr>
          </a:p>
          <a:p>
            <a:pPr defTabSz="609630">
              <a:lnSpc>
                <a:spcPts val="855"/>
              </a:lnSpc>
              <a:spcBef>
                <a:spcPct val="0"/>
              </a:spcBef>
            </a:pPr>
            <a:endParaRPr lang="en-US" sz="673">
              <a:solidFill>
                <a:srgbClr val="000000"/>
              </a:solidFill>
              <a:latin typeface="Roboto"/>
            </a:endParaRPr>
          </a:p>
        </p:txBody>
      </p:sp>
      <p:sp>
        <p:nvSpPr>
          <p:cNvPr id="44" name="TextBox 44"/>
          <p:cNvSpPr txBox="1"/>
          <p:nvPr/>
        </p:nvSpPr>
        <p:spPr>
          <a:xfrm>
            <a:off x="9261577" y="5455004"/>
            <a:ext cx="1573447" cy="203261"/>
          </a:xfrm>
          <a:prstGeom prst="rect">
            <a:avLst/>
          </a:prstGeom>
        </p:spPr>
        <p:txBody>
          <a:bodyPr lIns="0" tIns="0" rIns="0" bIns="0" rtlCol="0" anchor="t">
            <a:spAutoFit/>
          </a:bodyPr>
          <a:lstStyle/>
          <a:p>
            <a:pPr defTabSz="609630">
              <a:lnSpc>
                <a:spcPts val="1735"/>
              </a:lnSpc>
              <a:spcBef>
                <a:spcPct val="0"/>
              </a:spcBef>
            </a:pPr>
            <a:r>
              <a:rPr lang="en-US" sz="1239">
                <a:solidFill>
                  <a:srgbClr val="0F2B3F"/>
                </a:solidFill>
                <a:latin typeface="Roboto Bold"/>
              </a:rPr>
              <a:t>#onetribe</a:t>
            </a:r>
          </a:p>
        </p:txBody>
      </p:sp>
      <p:sp>
        <p:nvSpPr>
          <p:cNvPr id="45" name="TextBox 45"/>
          <p:cNvSpPr txBox="1"/>
          <p:nvPr/>
        </p:nvSpPr>
        <p:spPr>
          <a:xfrm>
            <a:off x="440181" y="1373368"/>
            <a:ext cx="8683808" cy="241797"/>
          </a:xfrm>
          <a:prstGeom prst="rect">
            <a:avLst/>
          </a:prstGeom>
        </p:spPr>
        <p:txBody>
          <a:bodyPr lIns="0" tIns="0" rIns="0" bIns="0" rtlCol="0" anchor="t">
            <a:spAutoFit/>
          </a:bodyPr>
          <a:lstStyle/>
          <a:p>
            <a:pPr defTabSz="609630">
              <a:lnSpc>
                <a:spcPts val="1959"/>
              </a:lnSpc>
              <a:spcBef>
                <a:spcPct val="0"/>
              </a:spcBef>
            </a:pPr>
            <a:r>
              <a:rPr lang="en-US" sz="1542">
                <a:solidFill>
                  <a:srgbClr val="00AA7F"/>
                </a:solidFill>
                <a:latin typeface="Roboto Bold"/>
              </a:rPr>
              <a:t>Partner with intelia to unlock the power of your data and propel your business forward</a:t>
            </a:r>
          </a:p>
        </p:txBody>
      </p:sp>
      <p:sp>
        <p:nvSpPr>
          <p:cNvPr id="46" name="TextBox 46"/>
          <p:cNvSpPr txBox="1"/>
          <p:nvPr/>
        </p:nvSpPr>
        <p:spPr>
          <a:xfrm>
            <a:off x="358978" y="2746591"/>
            <a:ext cx="1923163" cy="565604"/>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Australian-owned and operated agile technology consultancy</a:t>
            </a:r>
          </a:p>
        </p:txBody>
      </p:sp>
      <p:sp>
        <p:nvSpPr>
          <p:cNvPr id="47" name="TextBox 47"/>
          <p:cNvSpPr txBox="1"/>
          <p:nvPr/>
        </p:nvSpPr>
        <p:spPr>
          <a:xfrm>
            <a:off x="2917700" y="2746591"/>
            <a:ext cx="2103521" cy="565604"/>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Leveraging a world-class partner ecosystem to supercharge your business growth</a:t>
            </a:r>
          </a:p>
        </p:txBody>
      </p:sp>
      <p:sp>
        <p:nvSpPr>
          <p:cNvPr id="48" name="TextBox 48"/>
          <p:cNvSpPr txBox="1"/>
          <p:nvPr/>
        </p:nvSpPr>
        <p:spPr>
          <a:xfrm>
            <a:off x="5817201" y="2746591"/>
            <a:ext cx="2183549" cy="565604"/>
          </a:xfrm>
          <a:prstGeom prst="rect">
            <a:avLst/>
          </a:prstGeom>
        </p:spPr>
        <p:txBody>
          <a:bodyPr lIns="0" tIns="0" rIns="0" bIns="0" rtlCol="0" anchor="t">
            <a:spAutoFit/>
          </a:bodyPr>
          <a:lstStyle/>
          <a:p>
            <a:pPr algn="ctr" defTabSz="609630">
              <a:lnSpc>
                <a:spcPts val="1451"/>
              </a:lnSpc>
              <a:spcBef>
                <a:spcPct val="0"/>
              </a:spcBef>
            </a:pPr>
            <a:r>
              <a:rPr lang="en-US" sz="1142">
                <a:solidFill>
                  <a:srgbClr val="000000"/>
                </a:solidFill>
                <a:latin typeface="Roboto"/>
              </a:rPr>
              <a:t>Secure, automated solutions keep your data safe and empower informed decision-making</a:t>
            </a:r>
          </a:p>
        </p:txBody>
      </p:sp>
      <p:sp>
        <p:nvSpPr>
          <p:cNvPr id="50" name="Freeform 50"/>
          <p:cNvSpPr/>
          <p:nvPr/>
        </p:nvSpPr>
        <p:spPr>
          <a:xfrm>
            <a:off x="8833071" y="307611"/>
            <a:ext cx="802683" cy="802683"/>
          </a:xfrm>
          <a:custGeom>
            <a:avLst/>
            <a:gdLst/>
            <a:ahLst/>
            <a:cxnLst/>
            <a:rect l="l" t="t" r="r" b="b"/>
            <a:pathLst>
              <a:path w="1204025" h="1204025">
                <a:moveTo>
                  <a:pt x="0" y="0"/>
                </a:moveTo>
                <a:lnTo>
                  <a:pt x="1204025" y="0"/>
                </a:lnTo>
                <a:lnTo>
                  <a:pt x="1204025" y="1204025"/>
                </a:lnTo>
                <a:lnTo>
                  <a:pt x="0" y="1204025"/>
                </a:lnTo>
                <a:lnTo>
                  <a:pt x="0" y="0"/>
                </a:lnTo>
                <a:close/>
              </a:path>
            </a:pathLst>
          </a:custGeom>
          <a:blipFill>
            <a:blip r:embed="rId29"/>
            <a:stretch>
              <a:fillRect/>
            </a:stretch>
          </a:blipFill>
        </p:spPr>
        <p:txBody>
          <a:bodyPr/>
          <a:lstStyle/>
          <a:p>
            <a:pPr defTabSz="609630"/>
            <a:endParaRPr lang="en-AU" sz="1200">
              <a:solidFill>
                <a:prstClr val="black"/>
              </a:solidFill>
              <a:latin typeface="Calibri"/>
            </a:endParaRPr>
          </a:p>
        </p:txBody>
      </p:sp>
      <p:sp>
        <p:nvSpPr>
          <p:cNvPr id="52" name="TextBox 32">
            <a:extLst>
              <a:ext uri="{FF2B5EF4-FFF2-40B4-BE49-F238E27FC236}">
                <a16:creationId xmlns:a16="http://schemas.microsoft.com/office/drawing/2014/main" id="{7E05CFE5-0EE6-9686-B6EC-6B62551D9C09}"/>
              </a:ext>
            </a:extLst>
          </p:cNvPr>
          <p:cNvSpPr txBox="1"/>
          <p:nvPr/>
        </p:nvSpPr>
        <p:spPr>
          <a:xfrm>
            <a:off x="10463276" y="6369657"/>
            <a:ext cx="1793961" cy="349455"/>
          </a:xfrm>
          <a:prstGeom prst="rect">
            <a:avLst/>
          </a:prstGeom>
        </p:spPr>
        <p:txBody>
          <a:bodyPr wrap="square" lIns="0" tIns="0" rIns="0" bIns="0" rtlCol="0" anchor="t">
            <a:spAutoFit/>
          </a:bodyPr>
          <a:lstStyle/>
          <a:p>
            <a:pPr algn="ctr" defTabSz="609630">
              <a:lnSpc>
                <a:spcPts val="3069"/>
              </a:lnSpc>
            </a:pPr>
            <a:r>
              <a:rPr lang="en-US" sz="1400">
                <a:solidFill>
                  <a:srgbClr val="000000"/>
                </a:solidFill>
                <a:latin typeface="Roboto"/>
              </a:rPr>
              <a:t>www.intelia.ai</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5"/>
          <p:cNvSpPr txBox="1"/>
          <p:nvPr/>
        </p:nvSpPr>
        <p:spPr>
          <a:xfrm>
            <a:off x="980409" y="1914827"/>
            <a:ext cx="4228524" cy="461665"/>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endParaRPr sz="1800">
              <a:solidFill>
                <a:srgbClr val="FFFFFF"/>
              </a:solidFill>
              <a:latin typeface="Roboto Light"/>
              <a:ea typeface="Roboto Light"/>
              <a:cs typeface="Roboto Light"/>
              <a:sym typeface="Roboto Light"/>
            </a:endParaRPr>
          </a:p>
        </p:txBody>
      </p:sp>
      <p:sp>
        <p:nvSpPr>
          <p:cNvPr id="498" name="Google Shape;498;p5"/>
          <p:cNvSpPr txBox="1"/>
          <p:nvPr/>
        </p:nvSpPr>
        <p:spPr>
          <a:xfrm>
            <a:off x="9481772" y="7854561"/>
            <a:ext cx="1511632" cy="379591"/>
          </a:xfrm>
          <a:prstGeom prst="rect">
            <a:avLst/>
          </a:prstGeom>
          <a:noFill/>
          <a:ln>
            <a:noFill/>
          </a:ln>
        </p:spPr>
        <p:txBody>
          <a:bodyPr spcFirstLastPara="1" wrap="square" lIns="50800" tIns="50800" rIns="50800" bIns="50800" anchor="ctr" anchorCtr="0">
            <a:spAutoFit/>
          </a:bodyPr>
          <a:lstStyle/>
          <a:p>
            <a:pPr marL="0" marR="0" lvl="0" indent="0" algn="l" rtl="0">
              <a:spcBef>
                <a:spcPts val="0"/>
              </a:spcBef>
              <a:spcAft>
                <a:spcPts val="0"/>
              </a:spcAft>
              <a:buNone/>
            </a:pPr>
            <a:r>
              <a:rPr lang="en-AU" sz="1800">
                <a:solidFill>
                  <a:srgbClr val="FFFFFF"/>
                </a:solidFill>
                <a:latin typeface="Roboto Light"/>
                <a:ea typeface="Roboto Light"/>
                <a:cs typeface="Roboto Light"/>
                <a:sym typeface="Roboto Light"/>
              </a:rPr>
              <a:t>intelia.com.au</a:t>
            </a:r>
            <a:endParaRPr/>
          </a:p>
        </p:txBody>
      </p:sp>
      <p:sp>
        <p:nvSpPr>
          <p:cNvPr id="499" name="Google Shape;499;p5"/>
          <p:cNvSpPr txBox="1"/>
          <p:nvPr/>
        </p:nvSpPr>
        <p:spPr>
          <a:xfrm>
            <a:off x="261357" y="2373493"/>
            <a:ext cx="6440067" cy="4385776"/>
          </a:xfrm>
          <a:prstGeom prst="rect">
            <a:avLst/>
          </a:prstGeom>
          <a:noFill/>
          <a:ln>
            <a:noFill/>
          </a:ln>
        </p:spPr>
        <p:txBody>
          <a:bodyPr spcFirstLastPara="1" wrap="square" lIns="45700" tIns="45700" rIns="45700" bIns="45700" anchor="t" anchorCtr="0">
            <a:spAutoFit/>
          </a:bodyPr>
          <a:lstStyle/>
          <a:p>
            <a:pPr marL="342900" marR="0" lvl="0" indent="-342900" algn="l" rtl="0">
              <a:spcBef>
                <a:spcPts val="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Ongoing commitment to accelerate our customers strategic initiatives and deliver a seamless transition process that fosters customer satisfaction and long-term partnerships.</a:t>
            </a:r>
            <a:endParaRPr lang="en-US" sz="1400">
              <a:solidFill>
                <a:schemeClr val="dk1"/>
              </a:solidFill>
              <a:latin typeface="Roboto Light"/>
              <a:ea typeface="Roboto Light"/>
              <a:cs typeface="Roboto Light"/>
            </a:endParaRPr>
          </a:p>
          <a:p>
            <a:pPr>
              <a:buClr>
                <a:srgbClr val="00AB80"/>
              </a:buClr>
              <a:buSzPts val="1600"/>
            </a:pPr>
            <a:endParaRPr lang="en-AU" sz="1400">
              <a:solidFill>
                <a:schemeClr val="dk1"/>
              </a:solidFill>
              <a:latin typeface="Roboto Light"/>
              <a:ea typeface="Roboto Light"/>
              <a:cs typeface="Roboto Light"/>
            </a:endParaRPr>
          </a:p>
          <a:p>
            <a:pPr marL="342900" indent="-342900">
              <a:spcBef>
                <a:spcPts val="600"/>
              </a:spcBef>
              <a:buClr>
                <a:srgbClr val="00AB80"/>
              </a:buClr>
              <a:buSzPts val="1600"/>
              <a:buFont typeface="Arial"/>
              <a:buChar char="•"/>
            </a:pPr>
            <a:r>
              <a:rPr lang="en-AU" sz="1400">
                <a:solidFill>
                  <a:schemeClr val="dk1"/>
                </a:solidFill>
                <a:latin typeface="Roboto Light"/>
                <a:ea typeface="Roboto Light"/>
                <a:cs typeface="Roboto Light"/>
                <a:sym typeface="Roboto Light"/>
              </a:rPr>
              <a:t>Providing market leading data platforms to enterprise GCP clients in region</a:t>
            </a:r>
            <a:endParaRPr lang="en-AU" sz="1400">
              <a:solidFill>
                <a:schemeClr val="dk1"/>
              </a:solidFill>
              <a:latin typeface="Roboto Light"/>
              <a:ea typeface="Roboto"/>
              <a:cs typeface="Calibri"/>
            </a:endParaRPr>
          </a:p>
          <a:p>
            <a:pPr marR="0" lvl="0" algn="l">
              <a:spcBef>
                <a:spcPts val="600"/>
              </a:spcBef>
              <a:spcAft>
                <a:spcPts val="0"/>
              </a:spcAft>
              <a:buClr>
                <a:srgbClr val="00AB80"/>
              </a:buClr>
              <a:buSzPts val="1600"/>
            </a:pPr>
            <a:endParaRPr lang="en-AU" sz="1400">
              <a:solidFill>
                <a:schemeClr val="dk1"/>
              </a:solidFill>
              <a:latin typeface="Roboto Light"/>
              <a:ea typeface="Roboto Light"/>
              <a:cs typeface="Roboto Light"/>
            </a:endParaRPr>
          </a:p>
          <a:p>
            <a:pPr marL="342900" marR="0" lvl="0" indent="-342900" algn="l" rtl="0">
              <a:spcBef>
                <a:spcPts val="60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Pureplay GCP Cloud partner with data focus</a:t>
            </a:r>
            <a:endParaRPr lang="en-AU" sz="1400">
              <a:solidFill>
                <a:schemeClr val="dk1"/>
              </a:solidFill>
              <a:latin typeface="Roboto Light"/>
              <a:ea typeface="Roboto"/>
              <a:cs typeface="Calibri"/>
            </a:endParaRPr>
          </a:p>
          <a:p>
            <a:pPr>
              <a:spcBef>
                <a:spcPts val="600"/>
              </a:spcBef>
              <a:buClr>
                <a:srgbClr val="00AB80"/>
              </a:buClr>
              <a:buSzPts val="1600"/>
            </a:pPr>
            <a:endParaRPr lang="en-AU" sz="1400">
              <a:solidFill>
                <a:schemeClr val="dk1"/>
              </a:solidFill>
              <a:latin typeface="Roboto Light"/>
              <a:ea typeface="Roboto Light"/>
              <a:cs typeface="Roboto Light"/>
            </a:endParaRPr>
          </a:p>
          <a:p>
            <a:pPr marL="342900" marR="0" lvl="0" indent="-342900" algn="l" rtl="0">
              <a:spcBef>
                <a:spcPts val="60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Market-leading partner eco-system</a:t>
            </a:r>
            <a:endParaRPr lang="en-AU" sz="1400">
              <a:solidFill>
                <a:schemeClr val="dk1"/>
              </a:solidFill>
              <a:latin typeface="Roboto Light"/>
              <a:ea typeface="Roboto"/>
              <a:cs typeface="Calibri"/>
            </a:endParaRPr>
          </a:p>
          <a:p>
            <a:pPr>
              <a:spcBef>
                <a:spcPts val="600"/>
              </a:spcBef>
              <a:buClr>
                <a:srgbClr val="00AB80"/>
              </a:buClr>
              <a:buSzPts val="1600"/>
            </a:pPr>
            <a:endParaRPr lang="en-AU" sz="1400">
              <a:solidFill>
                <a:schemeClr val="dk1"/>
              </a:solidFill>
              <a:latin typeface="Roboto Light"/>
              <a:ea typeface="Roboto Light"/>
              <a:cs typeface="Roboto Light"/>
            </a:endParaRPr>
          </a:p>
          <a:p>
            <a:pPr marL="342900" marR="0" lvl="0" indent="-342900" algn="l" rtl="0">
              <a:spcBef>
                <a:spcPts val="60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High touch, strategic alignment with enterprise programs </a:t>
            </a:r>
            <a:endParaRPr lang="en-AU" sz="1400">
              <a:solidFill>
                <a:schemeClr val="dk1"/>
              </a:solidFill>
              <a:latin typeface="Roboto Light"/>
              <a:ea typeface="Roboto"/>
              <a:cs typeface="Calibri"/>
            </a:endParaRPr>
          </a:p>
          <a:p>
            <a:pPr>
              <a:spcBef>
                <a:spcPts val="600"/>
              </a:spcBef>
              <a:buClr>
                <a:srgbClr val="00AB80"/>
              </a:buClr>
              <a:buSzPts val="1600"/>
            </a:pPr>
            <a:endParaRPr lang="en-AU" sz="1400">
              <a:solidFill>
                <a:schemeClr val="dk1"/>
              </a:solidFill>
              <a:latin typeface="Roboto Light"/>
              <a:ea typeface="Roboto Light"/>
              <a:cs typeface="Roboto Light"/>
            </a:endParaRPr>
          </a:p>
          <a:p>
            <a:pPr marL="342900" marR="0" lvl="0" indent="-342900" algn="l" rtl="0">
              <a:spcBef>
                <a:spcPts val="60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Partner-aligned delivery – world first custom integrations built into partner tech stack including GCP &amp; Collibra</a:t>
            </a:r>
            <a:endParaRPr lang="en-AU" sz="1400">
              <a:solidFill>
                <a:schemeClr val="dk1"/>
              </a:solidFill>
              <a:latin typeface="Roboto Light"/>
              <a:ea typeface="Roboto"/>
              <a:cs typeface="Calibri"/>
            </a:endParaRPr>
          </a:p>
          <a:p>
            <a:pPr>
              <a:spcBef>
                <a:spcPts val="600"/>
              </a:spcBef>
              <a:buClr>
                <a:srgbClr val="00AB80"/>
              </a:buClr>
              <a:buSzPts val="1600"/>
            </a:pPr>
            <a:endParaRPr lang="en-AU" sz="1400">
              <a:solidFill>
                <a:schemeClr val="dk1"/>
              </a:solidFill>
              <a:latin typeface="Roboto Light"/>
              <a:ea typeface="Roboto Light"/>
              <a:cs typeface="Roboto Light"/>
            </a:endParaRPr>
          </a:p>
          <a:p>
            <a:pPr marL="342900" marR="0" lvl="0" indent="-342900" algn="l" rtl="0">
              <a:spcBef>
                <a:spcPts val="600"/>
              </a:spcBef>
              <a:spcAft>
                <a:spcPts val="0"/>
              </a:spcAft>
              <a:buClr>
                <a:srgbClr val="00AB80"/>
              </a:buClr>
              <a:buSzPts val="1600"/>
              <a:buFont typeface="Arial"/>
              <a:buChar char="•"/>
            </a:pPr>
            <a:r>
              <a:rPr lang="en-AU" sz="1400">
                <a:solidFill>
                  <a:schemeClr val="dk1"/>
                </a:solidFill>
                <a:latin typeface="Roboto Light"/>
                <a:ea typeface="Roboto Light"/>
                <a:cs typeface="Roboto Light"/>
                <a:sym typeface="Roboto Light"/>
              </a:rPr>
              <a:t>Specialist Looker reseller and implementation partner</a:t>
            </a:r>
            <a:endParaRPr lang="en-AU" sz="1400">
              <a:solidFill>
                <a:schemeClr val="dk1"/>
              </a:solidFill>
              <a:latin typeface="Roboto Light"/>
              <a:ea typeface="Roboto Light"/>
              <a:cs typeface="Roboto Light"/>
            </a:endParaRPr>
          </a:p>
        </p:txBody>
      </p:sp>
      <p:sp>
        <p:nvSpPr>
          <p:cNvPr id="500" name="Google Shape;500;p5"/>
          <p:cNvSpPr txBox="1"/>
          <p:nvPr/>
        </p:nvSpPr>
        <p:spPr>
          <a:xfrm>
            <a:off x="7794414" y="868266"/>
            <a:ext cx="3218848" cy="5186035"/>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AU" sz="1200" b="0">
                <a:solidFill>
                  <a:srgbClr val="0055FF"/>
                </a:solidFill>
                <a:latin typeface="Roboto"/>
                <a:ea typeface="Roboto"/>
                <a:cs typeface="Roboto"/>
                <a:sym typeface="Roboto"/>
              </a:rPr>
              <a:t>DATA &amp; ANALYTICS</a:t>
            </a:r>
            <a:endParaRPr sz="1200" b="0">
              <a:solidFill>
                <a:srgbClr val="0055FF"/>
              </a:solidFill>
              <a:latin typeface="Roboto"/>
              <a:ea typeface="Roboto"/>
              <a:cs typeface="Roboto"/>
              <a:sym typeface="Roboto"/>
            </a:endParaRPr>
          </a:p>
          <a:p>
            <a:pPr marL="0" marR="0" lvl="0" indent="0" algn="l" rtl="0">
              <a:spcBef>
                <a:spcPts val="600"/>
              </a:spcBef>
              <a:spcAft>
                <a:spcPts val="0"/>
              </a:spcAft>
              <a:buNone/>
            </a:pPr>
            <a:endParaRPr sz="200">
              <a:solidFill>
                <a:srgbClr val="FEFEFE"/>
              </a:solidFill>
              <a:latin typeface="Calibri"/>
              <a:ea typeface="Calibri"/>
              <a:cs typeface="Calibri"/>
              <a:sym typeface="Calibri"/>
            </a:endParaRPr>
          </a:p>
          <a:p>
            <a:pPr marL="171467" marR="0" lvl="0" indent="-171467" algn="l" rtl="0">
              <a:spcBef>
                <a:spcPts val="0"/>
              </a:spcBef>
              <a:spcAft>
                <a:spcPts val="0"/>
              </a:spcAft>
              <a:buClr>
                <a:srgbClr val="02AA7F"/>
              </a:buClr>
              <a:buSzPts val="1200"/>
              <a:buFont typeface="Arial"/>
              <a:buChar char="•"/>
            </a:pPr>
            <a:r>
              <a:rPr lang="en-AU" sz="1200">
                <a:solidFill>
                  <a:srgbClr val="FFFFFF"/>
                </a:solidFill>
                <a:latin typeface="Roboto"/>
                <a:ea typeface="Roboto"/>
                <a:cs typeface="Roboto"/>
                <a:sym typeface="Roboto"/>
              </a:rPr>
              <a:t>     </a:t>
            </a:r>
            <a:r>
              <a:rPr lang="en-AU" sz="1200">
                <a:solidFill>
                  <a:srgbClr val="0C0C0C"/>
                </a:solidFill>
                <a:latin typeface="Roboto Light"/>
                <a:ea typeface="Roboto Light"/>
                <a:cs typeface="Roboto Light"/>
                <a:sym typeface="Roboto Light"/>
              </a:rPr>
              <a:t>Architecture &amp; Security</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Engineering &amp; Ingestion </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Integration &amp; API Development</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Visualisation &amp; Dashboards </a:t>
            </a:r>
            <a:endParaRPr sz="1200">
              <a:solidFill>
                <a:srgbClr val="0C0C0C"/>
              </a:solidFill>
              <a:latin typeface="Calibri"/>
              <a:ea typeface="Calibri"/>
              <a:cs typeface="Calibri"/>
              <a:sym typeface="Calibri"/>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Advanced Analytics</a:t>
            </a:r>
            <a:endParaRPr sz="1200">
              <a:solidFill>
                <a:srgbClr val="FEFEFE"/>
              </a:solidFill>
              <a:latin typeface="Calibri"/>
              <a:ea typeface="Calibri"/>
              <a:cs typeface="Calibri"/>
              <a:sym typeface="Calibri"/>
            </a:endParaRPr>
          </a:p>
          <a:p>
            <a:pPr marL="0" marR="0" lvl="0" indent="0" algn="l" rtl="0">
              <a:spcBef>
                <a:spcPts val="0"/>
              </a:spcBef>
              <a:spcAft>
                <a:spcPts val="0"/>
              </a:spcAft>
              <a:buNone/>
            </a:pPr>
            <a:endParaRPr sz="1200">
              <a:solidFill>
                <a:srgbClr val="FEFEFE"/>
              </a:solidFill>
              <a:latin typeface="Calibri"/>
              <a:ea typeface="Calibri"/>
              <a:cs typeface="Calibri"/>
              <a:sym typeface="Calibri"/>
            </a:endParaRPr>
          </a:p>
          <a:p>
            <a:pPr marL="0" marR="0" lvl="0" indent="0" algn="l" rtl="0">
              <a:spcBef>
                <a:spcPts val="600"/>
              </a:spcBef>
              <a:spcAft>
                <a:spcPts val="0"/>
              </a:spcAft>
              <a:buNone/>
            </a:pPr>
            <a:r>
              <a:rPr lang="en-AU" sz="1200" b="0">
                <a:solidFill>
                  <a:srgbClr val="FB8317"/>
                </a:solidFill>
                <a:latin typeface="Roboto"/>
                <a:ea typeface="Roboto"/>
                <a:cs typeface="Roboto"/>
                <a:sym typeface="Roboto"/>
              </a:rPr>
              <a:t>INTELLIGENT AUTOMATION:</a:t>
            </a:r>
            <a:endParaRPr sz="1200" b="0">
              <a:solidFill>
                <a:srgbClr val="FB8317"/>
              </a:solidFill>
              <a:latin typeface="Roboto"/>
              <a:ea typeface="Roboto"/>
              <a:cs typeface="Roboto"/>
              <a:sym typeface="Roboto"/>
            </a:endParaRPr>
          </a:p>
          <a:p>
            <a:pPr marL="0" marR="0" lvl="0" indent="0" algn="l" rtl="0">
              <a:spcBef>
                <a:spcPts val="600"/>
              </a:spcBef>
              <a:spcAft>
                <a:spcPts val="0"/>
              </a:spcAft>
              <a:buNone/>
            </a:pPr>
            <a:endParaRPr sz="200">
              <a:solidFill>
                <a:srgbClr val="FEFEFE"/>
              </a:solidFill>
              <a:latin typeface="Calibri"/>
              <a:ea typeface="Calibri"/>
              <a:cs typeface="Calibri"/>
              <a:sym typeface="Calibri"/>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Automation Strategy</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Business &amp; Robotic Process Automation </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Predictive Analytics </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AI &amp; ML</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Customer Engagement Automation &amp; Chatbots</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AI – Enterprise Platforms</a:t>
            </a:r>
            <a:endParaRPr sz="1200">
              <a:solidFill>
                <a:srgbClr val="0C0C0C"/>
              </a:solidFill>
              <a:latin typeface="Calibri"/>
              <a:ea typeface="Calibri"/>
              <a:cs typeface="Calibri"/>
              <a:sym typeface="Calibri"/>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Generative AI</a:t>
            </a:r>
            <a:endParaRPr sz="1200">
              <a:solidFill>
                <a:srgbClr val="0C0C0C"/>
              </a:solidFill>
              <a:latin typeface="Calibri"/>
              <a:ea typeface="Calibri"/>
              <a:cs typeface="Calibri"/>
              <a:sym typeface="Calibri"/>
            </a:endParaRPr>
          </a:p>
          <a:p>
            <a:pPr marL="0" marR="0" lvl="0" indent="0" algn="l" rtl="0">
              <a:spcBef>
                <a:spcPts val="0"/>
              </a:spcBef>
              <a:spcAft>
                <a:spcPts val="0"/>
              </a:spcAft>
              <a:buNone/>
            </a:pPr>
            <a:endParaRPr sz="1200">
              <a:solidFill>
                <a:srgbClr val="FEFEFE"/>
              </a:solidFill>
              <a:latin typeface="Calibri"/>
              <a:ea typeface="Calibri"/>
              <a:cs typeface="Calibri"/>
              <a:sym typeface="Calibri"/>
            </a:endParaRPr>
          </a:p>
          <a:p>
            <a:pPr marL="0" marR="0" lvl="0" indent="0" algn="l" rtl="0">
              <a:spcBef>
                <a:spcPts val="0"/>
              </a:spcBef>
              <a:spcAft>
                <a:spcPts val="0"/>
              </a:spcAft>
              <a:buNone/>
            </a:pPr>
            <a:endParaRPr sz="1200">
              <a:solidFill>
                <a:srgbClr val="FEFEFE"/>
              </a:solidFill>
              <a:latin typeface="Calibri"/>
              <a:ea typeface="Calibri"/>
              <a:cs typeface="Calibri"/>
              <a:sym typeface="Calibri"/>
            </a:endParaRPr>
          </a:p>
          <a:p>
            <a:pPr marL="0" marR="0" lvl="0" indent="0" algn="l" rtl="0">
              <a:spcBef>
                <a:spcPts val="600"/>
              </a:spcBef>
              <a:spcAft>
                <a:spcPts val="0"/>
              </a:spcAft>
              <a:buNone/>
            </a:pPr>
            <a:r>
              <a:rPr lang="en-AU" sz="1200" b="0">
                <a:solidFill>
                  <a:srgbClr val="D1209F"/>
                </a:solidFill>
                <a:latin typeface="Roboto"/>
                <a:ea typeface="Roboto"/>
                <a:cs typeface="Roboto"/>
                <a:sym typeface="Roboto"/>
              </a:rPr>
              <a:t>CLOUD</a:t>
            </a:r>
            <a:endParaRPr sz="1200" b="0">
              <a:solidFill>
                <a:srgbClr val="D1209F"/>
              </a:solidFill>
              <a:latin typeface="Roboto"/>
              <a:ea typeface="Roboto"/>
              <a:cs typeface="Roboto"/>
              <a:sym typeface="Roboto"/>
            </a:endParaRPr>
          </a:p>
          <a:p>
            <a:pPr marL="0" marR="0" lvl="0" indent="0" algn="l" rtl="0">
              <a:spcBef>
                <a:spcPts val="600"/>
              </a:spcBef>
              <a:spcAft>
                <a:spcPts val="0"/>
              </a:spcAft>
              <a:buNone/>
            </a:pPr>
            <a:endParaRPr sz="200" b="1" u="sng">
              <a:solidFill>
                <a:srgbClr val="FEFEFE"/>
              </a:solidFill>
              <a:latin typeface="Roboto"/>
              <a:ea typeface="Roboto"/>
              <a:cs typeface="Roboto"/>
              <a:sym typeface="Roboto"/>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Architecture &amp; Design </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Data &amp; Application Migration</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Security &amp; Identity Management </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Infrastructure Automation &amp; DevOps</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Container &amp; Serverless Solutions</a:t>
            </a:r>
            <a:endParaRPr/>
          </a:p>
          <a:p>
            <a:pPr marL="342934" marR="0" lvl="0" indent="-342934" algn="l" rtl="0">
              <a:spcBef>
                <a:spcPts val="0"/>
              </a:spcBef>
              <a:spcAft>
                <a:spcPts val="0"/>
              </a:spcAft>
              <a:buClr>
                <a:srgbClr val="02AA7F"/>
              </a:buClr>
              <a:buSzPts val="1200"/>
              <a:buFont typeface="Arial"/>
              <a:buChar char="•"/>
            </a:pPr>
            <a:r>
              <a:rPr lang="en-AU" sz="1200">
                <a:solidFill>
                  <a:srgbClr val="0C0C0C"/>
                </a:solidFill>
                <a:latin typeface="Roboto Light"/>
                <a:ea typeface="Roboto Light"/>
                <a:cs typeface="Roboto Light"/>
                <a:sym typeface="Roboto Light"/>
              </a:rPr>
              <a:t>Cloud Data Warehousing</a:t>
            </a:r>
            <a:endParaRPr sz="1200">
              <a:solidFill>
                <a:srgbClr val="0C0C0C"/>
              </a:solidFill>
              <a:latin typeface="Calibri"/>
              <a:ea typeface="Calibri"/>
              <a:cs typeface="Calibri"/>
              <a:sym typeface="Calibri"/>
            </a:endParaRPr>
          </a:p>
        </p:txBody>
      </p:sp>
      <p:pic>
        <p:nvPicPr>
          <p:cNvPr id="501" name="Google Shape;501;p5" descr="Artboard 9 copy 2.png"/>
          <p:cNvPicPr preferRelativeResize="0"/>
          <p:nvPr/>
        </p:nvPicPr>
        <p:blipFill rotWithShape="1">
          <a:blip r:embed="rId3">
            <a:alphaModFix/>
          </a:blip>
          <a:srcRect/>
          <a:stretch/>
        </p:blipFill>
        <p:spPr>
          <a:xfrm>
            <a:off x="6647976" y="4713034"/>
            <a:ext cx="1106448" cy="1102216"/>
          </a:xfrm>
          <a:prstGeom prst="rect">
            <a:avLst/>
          </a:prstGeom>
          <a:noFill/>
          <a:ln>
            <a:noFill/>
          </a:ln>
        </p:spPr>
      </p:pic>
      <p:pic>
        <p:nvPicPr>
          <p:cNvPr id="502" name="Google Shape;502;p5" descr="Artboard 9 copy.png"/>
          <p:cNvPicPr preferRelativeResize="0"/>
          <p:nvPr/>
        </p:nvPicPr>
        <p:blipFill rotWithShape="1">
          <a:blip r:embed="rId4">
            <a:alphaModFix/>
          </a:blip>
          <a:srcRect/>
          <a:stretch/>
        </p:blipFill>
        <p:spPr>
          <a:xfrm>
            <a:off x="6628387" y="1101908"/>
            <a:ext cx="1027191" cy="1023262"/>
          </a:xfrm>
          <a:prstGeom prst="rect">
            <a:avLst/>
          </a:prstGeom>
          <a:noFill/>
          <a:ln>
            <a:noFill/>
          </a:ln>
        </p:spPr>
      </p:pic>
      <p:pic>
        <p:nvPicPr>
          <p:cNvPr id="503" name="Google Shape;503;p5" descr="Artboard 9.png"/>
          <p:cNvPicPr preferRelativeResize="0"/>
          <p:nvPr/>
        </p:nvPicPr>
        <p:blipFill rotWithShape="1">
          <a:blip r:embed="rId5">
            <a:alphaModFix/>
          </a:blip>
          <a:srcRect/>
          <a:stretch/>
        </p:blipFill>
        <p:spPr>
          <a:xfrm>
            <a:off x="6628386" y="2758171"/>
            <a:ext cx="1145628" cy="1141246"/>
          </a:xfrm>
          <a:prstGeom prst="rect">
            <a:avLst/>
          </a:prstGeom>
          <a:noFill/>
          <a:ln>
            <a:noFill/>
          </a:ln>
        </p:spPr>
      </p:pic>
      <p:grpSp>
        <p:nvGrpSpPr>
          <p:cNvPr id="504" name="Google Shape;504;p5"/>
          <p:cNvGrpSpPr/>
          <p:nvPr/>
        </p:nvGrpSpPr>
        <p:grpSpPr>
          <a:xfrm>
            <a:off x="415668" y="1454470"/>
            <a:ext cx="6129186" cy="976337"/>
            <a:chOff x="19327" y="1872289"/>
            <a:chExt cx="6129186" cy="976337"/>
          </a:xfrm>
        </p:grpSpPr>
        <p:sp>
          <p:nvSpPr>
            <p:cNvPr id="505" name="Google Shape;505;p5"/>
            <p:cNvSpPr txBox="1"/>
            <p:nvPr/>
          </p:nvSpPr>
          <p:spPr>
            <a:xfrm>
              <a:off x="19327" y="1872289"/>
              <a:ext cx="6129186" cy="584735"/>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r>
                <a:rPr lang="en-AU" sz="1600" i="1">
                  <a:solidFill>
                    <a:srgbClr val="02AA7F"/>
                  </a:solidFill>
                  <a:latin typeface="Roboto Light"/>
                  <a:ea typeface="Roboto Light"/>
                  <a:cs typeface="Roboto Light"/>
                  <a:sym typeface="Roboto Light"/>
                </a:rPr>
                <a:t>“Data fuels amazing applications, and helps businesses compete”   </a:t>
              </a:r>
              <a:endParaRPr sz="1600">
                <a:solidFill>
                  <a:srgbClr val="02AA7F"/>
                </a:solidFill>
                <a:latin typeface="Roboto Light"/>
                <a:ea typeface="Roboto Light"/>
                <a:cs typeface="Roboto Light"/>
                <a:sym typeface="Roboto Light"/>
              </a:endParaRPr>
            </a:p>
            <a:p>
              <a:pPr marL="0" marR="0" lvl="0" indent="0" algn="l" rtl="0">
                <a:spcBef>
                  <a:spcPts val="0"/>
                </a:spcBef>
                <a:spcAft>
                  <a:spcPts val="0"/>
                </a:spcAft>
                <a:buNone/>
              </a:pPr>
              <a:r>
                <a:rPr lang="en-AU" sz="1600" i="1">
                  <a:solidFill>
                    <a:srgbClr val="02AA7F"/>
                  </a:solidFill>
                  <a:latin typeface="Roboto Light"/>
                  <a:ea typeface="Roboto Light"/>
                  <a:cs typeface="Roboto Light"/>
                  <a:sym typeface="Roboto Light"/>
                </a:rPr>
                <a:t>— Google Cloud</a:t>
              </a:r>
              <a:endParaRPr/>
            </a:p>
          </p:txBody>
        </p:sp>
        <p:pic>
          <p:nvPicPr>
            <p:cNvPr id="506" name="Google Shape;506;p5" descr="image14-24-blk copy_white.png"/>
            <p:cNvPicPr preferRelativeResize="0"/>
            <p:nvPr/>
          </p:nvPicPr>
          <p:blipFill rotWithShape="1">
            <a:blip r:embed="rId6">
              <a:alphaModFix/>
            </a:blip>
            <a:srcRect/>
            <a:stretch/>
          </p:blipFill>
          <p:spPr>
            <a:xfrm>
              <a:off x="1256054" y="2200363"/>
              <a:ext cx="1151913" cy="648263"/>
            </a:xfrm>
            <a:prstGeom prst="rect">
              <a:avLst/>
            </a:prstGeom>
            <a:noFill/>
            <a:ln>
              <a:noFill/>
            </a:ln>
          </p:spPr>
        </p:pic>
      </p:grpSp>
      <p:sp>
        <p:nvSpPr>
          <p:cNvPr id="508" name="Google Shape;508;p5"/>
          <p:cNvSpPr txBox="1"/>
          <p:nvPr/>
        </p:nvSpPr>
        <p:spPr>
          <a:xfrm>
            <a:off x="310638" y="690137"/>
            <a:ext cx="2784413" cy="676306"/>
          </a:xfrm>
          <a:prstGeom prst="rect">
            <a:avLst/>
          </a:prstGeom>
          <a:noFill/>
          <a:ln>
            <a:noFill/>
          </a:ln>
        </p:spPr>
        <p:txBody>
          <a:bodyPr spcFirstLastPara="1" wrap="square" lIns="64275" tIns="32125" rIns="64275" bIns="32125" anchor="t" anchorCtr="0">
            <a:spAutoFit/>
          </a:bodyPr>
          <a:lstStyle/>
          <a:p>
            <a:pPr marL="0" marR="0" lvl="0" indent="0" algn="l" rtl="0">
              <a:spcBef>
                <a:spcPts val="0"/>
              </a:spcBef>
              <a:spcAft>
                <a:spcPts val="0"/>
              </a:spcAft>
              <a:buNone/>
            </a:pPr>
            <a:r>
              <a:rPr lang="en-AU" sz="3973" b="1">
                <a:solidFill>
                  <a:srgbClr val="0F2B3F"/>
                </a:solidFill>
                <a:latin typeface="Roboto"/>
                <a:ea typeface="Roboto"/>
                <a:cs typeface="Roboto"/>
                <a:sym typeface="Roboto"/>
              </a:rPr>
              <a:t>What we do</a:t>
            </a:r>
            <a:endParaRPr/>
          </a:p>
        </p:txBody>
      </p:sp>
    </p:spTree>
    <p:extLst>
      <p:ext uri="{BB962C8B-B14F-4D97-AF65-F5344CB8AC3E}">
        <p14:creationId xmlns:p14="http://schemas.microsoft.com/office/powerpoint/2010/main" val="46732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
          <p:cNvSpPr txBox="1"/>
          <p:nvPr/>
        </p:nvSpPr>
        <p:spPr>
          <a:xfrm>
            <a:off x="1633700" y="1951462"/>
            <a:ext cx="4228524" cy="461665"/>
          </a:xfrm>
          <a:prstGeom prst="rect">
            <a:avLst/>
          </a:prstGeom>
          <a:noFill/>
          <a:ln>
            <a:noFill/>
          </a:ln>
        </p:spPr>
        <p:txBody>
          <a:bodyPr spcFirstLastPara="1" wrap="square" lIns="45700" tIns="45700" rIns="45700" bIns="45700" anchor="t" anchorCtr="0">
            <a:spAutoFit/>
          </a:bodyPr>
          <a:lstStyle/>
          <a:p>
            <a:pPr marL="0" marR="0" lvl="0" indent="0" algn="l" rtl="0">
              <a:spcBef>
                <a:spcPts val="0"/>
              </a:spcBef>
              <a:spcAft>
                <a:spcPts val="0"/>
              </a:spcAft>
              <a:buNone/>
            </a:pPr>
            <a:endParaRPr sz="1800">
              <a:solidFill>
                <a:srgbClr val="FFFFFF"/>
              </a:solidFill>
              <a:latin typeface="Roboto Light"/>
              <a:ea typeface="Roboto Light"/>
              <a:cs typeface="Roboto Light"/>
              <a:sym typeface="Roboto Light"/>
            </a:endParaRPr>
          </a:p>
        </p:txBody>
      </p:sp>
      <p:sp>
        <p:nvSpPr>
          <p:cNvPr id="514" name="Google Shape;514;p6"/>
          <p:cNvSpPr txBox="1"/>
          <p:nvPr/>
        </p:nvSpPr>
        <p:spPr>
          <a:xfrm>
            <a:off x="9481772" y="7854561"/>
            <a:ext cx="1511632" cy="379591"/>
          </a:xfrm>
          <a:prstGeom prst="rect">
            <a:avLst/>
          </a:prstGeom>
          <a:noFill/>
          <a:ln>
            <a:noFill/>
          </a:ln>
        </p:spPr>
        <p:txBody>
          <a:bodyPr spcFirstLastPara="1" wrap="square" lIns="50800" tIns="50800" rIns="50800" bIns="50800" anchor="ctr" anchorCtr="0">
            <a:spAutoFit/>
          </a:bodyPr>
          <a:lstStyle/>
          <a:p>
            <a:pPr marL="0" marR="0" lvl="0" indent="0" algn="l" rtl="0">
              <a:spcBef>
                <a:spcPts val="0"/>
              </a:spcBef>
              <a:spcAft>
                <a:spcPts val="0"/>
              </a:spcAft>
              <a:buNone/>
            </a:pPr>
            <a:r>
              <a:rPr lang="en-AU" sz="1800">
                <a:solidFill>
                  <a:srgbClr val="FFFFFF"/>
                </a:solidFill>
                <a:latin typeface="Roboto Light"/>
                <a:ea typeface="Roboto Light"/>
                <a:cs typeface="Roboto Light"/>
                <a:sym typeface="Roboto Light"/>
              </a:rPr>
              <a:t>intelia.com.au</a:t>
            </a:r>
            <a:endParaRPr/>
          </a:p>
        </p:txBody>
      </p:sp>
      <p:sp>
        <p:nvSpPr>
          <p:cNvPr id="515" name="Google Shape;515;p6"/>
          <p:cNvSpPr txBox="1"/>
          <p:nvPr/>
        </p:nvSpPr>
        <p:spPr>
          <a:xfrm>
            <a:off x="836042" y="716351"/>
            <a:ext cx="4656720" cy="676306"/>
          </a:xfrm>
          <a:prstGeom prst="rect">
            <a:avLst/>
          </a:prstGeom>
          <a:noFill/>
          <a:ln>
            <a:noFill/>
          </a:ln>
        </p:spPr>
        <p:txBody>
          <a:bodyPr spcFirstLastPara="1" wrap="square" lIns="64275" tIns="32125" rIns="64275" bIns="32125" anchor="t" anchorCtr="0">
            <a:spAutoFit/>
          </a:bodyPr>
          <a:lstStyle/>
          <a:p>
            <a:pPr marL="0" marR="0" lvl="0" indent="0" algn="l" rtl="0">
              <a:spcBef>
                <a:spcPts val="0"/>
              </a:spcBef>
              <a:spcAft>
                <a:spcPts val="0"/>
              </a:spcAft>
              <a:buNone/>
            </a:pPr>
            <a:r>
              <a:rPr lang="en-AU" sz="3973" b="1">
                <a:solidFill>
                  <a:srgbClr val="0F2B3F"/>
                </a:solidFill>
                <a:latin typeface="Roboto"/>
                <a:ea typeface="Roboto"/>
                <a:cs typeface="Roboto"/>
                <a:sym typeface="Roboto"/>
              </a:rPr>
              <a:t>Partner eco-system</a:t>
            </a:r>
            <a:endParaRPr/>
          </a:p>
        </p:txBody>
      </p:sp>
      <p:sp>
        <p:nvSpPr>
          <p:cNvPr id="516" name="Google Shape;516;p6"/>
          <p:cNvSpPr txBox="1"/>
          <p:nvPr/>
        </p:nvSpPr>
        <p:spPr>
          <a:xfrm>
            <a:off x="836042" y="1771380"/>
            <a:ext cx="7189083" cy="4401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b="0">
                <a:solidFill>
                  <a:srgbClr val="0C0C0C"/>
                </a:solidFill>
                <a:latin typeface="Roboto Light"/>
                <a:ea typeface="Roboto Light"/>
                <a:cs typeface="Roboto Light"/>
                <a:sym typeface="Roboto Light"/>
              </a:rPr>
              <a:t>Our partner ecosystem is focused on best of breed technology solutions who add agility, scale and maintainability to our client environments.</a:t>
            </a:r>
            <a:endParaRPr lang="en-US" sz="1400"/>
          </a:p>
          <a:p>
            <a:pPr marL="0" marR="0" lvl="0" indent="0" algn="l" rtl="0">
              <a:spcBef>
                <a:spcPts val="0"/>
              </a:spcBef>
              <a:spcAft>
                <a:spcPts val="0"/>
              </a:spcAft>
              <a:buNone/>
            </a:pPr>
            <a:endParaRPr lang="en-US" sz="1400" b="0">
              <a:solidFill>
                <a:schemeClr val="lt1"/>
              </a:solidFill>
              <a:latin typeface="Roboto Light"/>
              <a:ea typeface="Roboto Light"/>
              <a:cs typeface="Roboto Light"/>
            </a:endParaRPr>
          </a:p>
          <a:p>
            <a:pPr marL="0" marR="0" lvl="0" indent="0" algn="l" rtl="0">
              <a:spcBef>
                <a:spcPts val="0"/>
              </a:spcBef>
              <a:spcAft>
                <a:spcPts val="0"/>
              </a:spcAft>
              <a:buNone/>
            </a:pPr>
            <a:r>
              <a:rPr lang="en-AU" sz="1400" b="0">
                <a:solidFill>
                  <a:srgbClr val="0C0C0C"/>
                </a:solidFill>
                <a:latin typeface="Roboto Light"/>
                <a:ea typeface="Roboto Light"/>
                <a:cs typeface="Roboto Light"/>
                <a:sym typeface="Roboto Light"/>
              </a:rPr>
              <a:t>Partners fall into 3 specific groups:</a:t>
            </a:r>
            <a:endParaRPr lang="en-AU" sz="1400"/>
          </a:p>
          <a:p>
            <a:pPr marL="0" marR="0" lvl="0" indent="0" algn="l" rtl="0">
              <a:spcBef>
                <a:spcPts val="0"/>
              </a:spcBef>
              <a:spcAft>
                <a:spcPts val="0"/>
              </a:spcAft>
              <a:buNone/>
            </a:pPr>
            <a:endParaRPr lang="en-AU" sz="1400" b="0">
              <a:solidFill>
                <a:srgbClr val="0C0C0C"/>
              </a:solidFill>
              <a:latin typeface="Roboto Light"/>
              <a:ea typeface="Roboto Light"/>
              <a:cs typeface="Roboto Light"/>
            </a:endParaRPr>
          </a:p>
          <a:p>
            <a:pPr marL="0" marR="0" lvl="0" indent="0" algn="l" rtl="0">
              <a:spcBef>
                <a:spcPts val="0"/>
              </a:spcBef>
              <a:spcAft>
                <a:spcPts val="0"/>
              </a:spcAft>
              <a:buNone/>
            </a:pPr>
            <a:r>
              <a:rPr lang="en-AU" sz="1400" b="0">
                <a:solidFill>
                  <a:srgbClr val="02AA7F"/>
                </a:solidFill>
                <a:latin typeface="Roboto Light"/>
                <a:ea typeface="Roboto Light"/>
                <a:cs typeface="Roboto Light"/>
                <a:sym typeface="Roboto Light"/>
              </a:rPr>
              <a:t>Primary partners: </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Executive-level relationships</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Joint Go to Market Strategy (including multiple partner alignment)</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Sales Planning – including joint sales cadence</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Formal certification and KPI alignment (both technical and sales)</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Marketing Events</a:t>
            </a:r>
            <a:endParaRPr lang="en-AU" sz="1400"/>
          </a:p>
          <a:p>
            <a:pPr marL="405765" marR="0" lvl="0" indent="-304165" algn="l" rtl="0">
              <a:spcBef>
                <a:spcPts val="0"/>
              </a:spcBef>
              <a:spcAft>
                <a:spcPts val="0"/>
              </a:spcAft>
              <a:buClr>
                <a:srgbClr val="00AC81"/>
              </a:buClr>
              <a:buSzPts val="1600"/>
              <a:buFont typeface="Roboto Light"/>
              <a:buNone/>
            </a:pPr>
            <a:endParaRPr lang="en-AU" sz="1400" b="0">
              <a:solidFill>
                <a:schemeClr val="lt1"/>
              </a:solidFill>
              <a:latin typeface="Roboto Light"/>
              <a:ea typeface="Roboto Light"/>
              <a:cs typeface="Roboto Light"/>
            </a:endParaRPr>
          </a:p>
          <a:p>
            <a:pPr marL="0" marR="0" lvl="0" indent="0" algn="l" rtl="0">
              <a:spcBef>
                <a:spcPts val="0"/>
              </a:spcBef>
              <a:spcAft>
                <a:spcPts val="0"/>
              </a:spcAft>
              <a:buNone/>
            </a:pPr>
            <a:r>
              <a:rPr lang="en-AU" sz="1400" b="0">
                <a:solidFill>
                  <a:srgbClr val="02AA7F"/>
                </a:solidFill>
                <a:latin typeface="Roboto Light"/>
                <a:ea typeface="Roboto Light"/>
                <a:cs typeface="Roboto Light"/>
                <a:sym typeface="Roboto Light"/>
              </a:rPr>
              <a:t>Secondary Partners</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Formal Partnership in place</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Sales planning – key accounts only</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Core certification (limited number of sales and technical presales certification)</a:t>
            </a:r>
            <a:endParaRPr lang="en-AU" sz="1400"/>
          </a:p>
          <a:p>
            <a:pPr marL="0" marR="0" lvl="0" indent="0" algn="l" rtl="0">
              <a:spcBef>
                <a:spcPts val="0"/>
              </a:spcBef>
              <a:spcAft>
                <a:spcPts val="0"/>
              </a:spcAft>
              <a:buNone/>
            </a:pPr>
            <a:endParaRPr lang="en-AU" sz="1400" b="0">
              <a:solidFill>
                <a:schemeClr val="lt1"/>
              </a:solidFill>
              <a:latin typeface="Roboto Light"/>
              <a:ea typeface="Roboto Light"/>
              <a:cs typeface="Roboto Light"/>
            </a:endParaRPr>
          </a:p>
          <a:p>
            <a:pPr marL="0" marR="0" lvl="0" indent="0" algn="l" rtl="0">
              <a:spcBef>
                <a:spcPts val="0"/>
              </a:spcBef>
              <a:spcAft>
                <a:spcPts val="0"/>
              </a:spcAft>
              <a:buNone/>
            </a:pPr>
            <a:r>
              <a:rPr lang="en-AU" sz="1400" b="0">
                <a:solidFill>
                  <a:srgbClr val="02AA7F"/>
                </a:solidFill>
                <a:latin typeface="Roboto Light"/>
                <a:ea typeface="Roboto Light"/>
                <a:cs typeface="Roboto Light"/>
                <a:sym typeface="Roboto Light"/>
              </a:rPr>
              <a:t>Tertiary Partners </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Technical capability and use case validation</a:t>
            </a:r>
            <a:endParaRPr lang="en-AU" sz="1400"/>
          </a:p>
          <a:p>
            <a:pPr marL="405765" marR="0" lvl="0" indent="-405765" algn="l" rtl="0">
              <a:spcBef>
                <a:spcPts val="0"/>
              </a:spcBef>
              <a:spcAft>
                <a:spcPts val="0"/>
              </a:spcAft>
              <a:buClr>
                <a:srgbClr val="00AC81"/>
              </a:buClr>
              <a:buSzPts val="1600"/>
              <a:buFont typeface="Arial"/>
              <a:buChar char="•"/>
            </a:pPr>
            <a:r>
              <a:rPr lang="en-AU" sz="1400" b="0">
                <a:solidFill>
                  <a:srgbClr val="0C0C0C"/>
                </a:solidFill>
                <a:latin typeface="Roboto Light"/>
                <a:ea typeface="Roboto Light"/>
                <a:cs typeface="Roboto Light"/>
                <a:sym typeface="Roboto Light"/>
              </a:rPr>
              <a:t>High level delivery patterns in data ecosystem</a:t>
            </a:r>
            <a:endParaRPr lang="en-AU" sz="1400"/>
          </a:p>
        </p:txBody>
      </p:sp>
      <p:sp>
        <p:nvSpPr>
          <p:cNvPr id="517" name="Google Shape;517;p6"/>
          <p:cNvSpPr/>
          <p:nvPr/>
        </p:nvSpPr>
        <p:spPr>
          <a:xfrm>
            <a:off x="8326647" y="1952039"/>
            <a:ext cx="3234842" cy="4447053"/>
          </a:xfrm>
          <a:prstGeom prst="roundRect">
            <a:avLst>
              <a:gd name="adj" fmla="val 16667"/>
            </a:avLst>
          </a:prstGeom>
          <a:solidFill>
            <a:srgbClr val="FFFFFF"/>
          </a:solidFill>
          <a:ln w="25400" cap="flat" cmpd="sng">
            <a:solidFill>
              <a:srgbClr val="002E2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560"/>
              <a:buFont typeface="Calibri"/>
              <a:buNone/>
            </a:pPr>
            <a:endParaRPr sz="2560" b="0" i="0" u="none" strike="noStrike" cap="none">
              <a:solidFill>
                <a:srgbClr val="FFFFFF"/>
              </a:solidFill>
              <a:latin typeface="Helvetica Neue"/>
              <a:ea typeface="Helvetica Neue"/>
              <a:cs typeface="Helvetica Neue"/>
              <a:sym typeface="Helvetica Neue"/>
            </a:endParaRPr>
          </a:p>
        </p:txBody>
      </p:sp>
      <p:sp>
        <p:nvSpPr>
          <p:cNvPr id="518" name="Google Shape;518;p6"/>
          <p:cNvSpPr txBox="1"/>
          <p:nvPr/>
        </p:nvSpPr>
        <p:spPr>
          <a:xfrm>
            <a:off x="8901457" y="1958320"/>
            <a:ext cx="210654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800" b="1">
                <a:solidFill>
                  <a:srgbClr val="0059FF"/>
                </a:solidFill>
                <a:latin typeface="Roboto"/>
                <a:ea typeface="Roboto"/>
                <a:cs typeface="Roboto"/>
                <a:sym typeface="Roboto"/>
              </a:rPr>
              <a:t>Primary Partners</a:t>
            </a:r>
            <a:endParaRPr sz="1800" b="1">
              <a:solidFill>
                <a:srgbClr val="0059FF"/>
              </a:solidFill>
              <a:latin typeface="Roboto"/>
              <a:ea typeface="Roboto"/>
              <a:cs typeface="Roboto"/>
              <a:sym typeface="Roboto"/>
            </a:endParaRPr>
          </a:p>
        </p:txBody>
      </p:sp>
      <p:sp>
        <p:nvSpPr>
          <p:cNvPr id="519" name="Google Shape;519;p6"/>
          <p:cNvSpPr txBox="1"/>
          <p:nvPr/>
        </p:nvSpPr>
        <p:spPr>
          <a:xfrm>
            <a:off x="8654732" y="3737021"/>
            <a:ext cx="252967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800" b="1">
                <a:solidFill>
                  <a:srgbClr val="C43D98"/>
                </a:solidFill>
                <a:latin typeface="Roboto"/>
                <a:ea typeface="Roboto"/>
                <a:cs typeface="Roboto"/>
                <a:sym typeface="Roboto"/>
              </a:rPr>
              <a:t>Secondary Partners</a:t>
            </a:r>
            <a:endParaRPr sz="1800" b="1">
              <a:solidFill>
                <a:srgbClr val="C43D98"/>
              </a:solidFill>
              <a:latin typeface="Roboto"/>
              <a:ea typeface="Roboto"/>
              <a:cs typeface="Roboto"/>
              <a:sym typeface="Roboto"/>
            </a:endParaRPr>
          </a:p>
        </p:txBody>
      </p:sp>
      <p:pic>
        <p:nvPicPr>
          <p:cNvPr id="520" name="Google Shape;520;p6" descr="image14-24-blk copy_white.png"/>
          <p:cNvPicPr preferRelativeResize="0"/>
          <p:nvPr/>
        </p:nvPicPr>
        <p:blipFill rotWithShape="1">
          <a:blip r:embed="rId3">
            <a:alphaModFix/>
          </a:blip>
          <a:srcRect/>
          <a:stretch/>
        </p:blipFill>
        <p:spPr>
          <a:xfrm>
            <a:off x="8928105" y="2283681"/>
            <a:ext cx="1931283" cy="1086871"/>
          </a:xfrm>
          <a:prstGeom prst="rect">
            <a:avLst/>
          </a:prstGeom>
          <a:noFill/>
          <a:ln>
            <a:noFill/>
          </a:ln>
        </p:spPr>
      </p:pic>
      <p:pic>
        <p:nvPicPr>
          <p:cNvPr id="521" name="Google Shape;521;p6"/>
          <p:cNvPicPr preferRelativeResize="0"/>
          <p:nvPr/>
        </p:nvPicPr>
        <p:blipFill rotWithShape="1">
          <a:blip r:embed="rId4">
            <a:alphaModFix/>
          </a:blip>
          <a:srcRect/>
          <a:stretch/>
        </p:blipFill>
        <p:spPr>
          <a:xfrm>
            <a:off x="10067855" y="4202334"/>
            <a:ext cx="1197206" cy="194547"/>
          </a:xfrm>
          <a:prstGeom prst="rect">
            <a:avLst/>
          </a:prstGeom>
          <a:noFill/>
          <a:ln>
            <a:noFill/>
          </a:ln>
        </p:spPr>
      </p:pic>
      <p:pic>
        <p:nvPicPr>
          <p:cNvPr id="522" name="Google Shape;522;p6"/>
          <p:cNvPicPr preferRelativeResize="0"/>
          <p:nvPr/>
        </p:nvPicPr>
        <p:blipFill rotWithShape="1">
          <a:blip r:embed="rId5">
            <a:alphaModFix/>
          </a:blip>
          <a:srcRect/>
          <a:stretch/>
        </p:blipFill>
        <p:spPr>
          <a:xfrm>
            <a:off x="9927389" y="5280933"/>
            <a:ext cx="1253620" cy="863606"/>
          </a:xfrm>
          <a:prstGeom prst="rect">
            <a:avLst/>
          </a:prstGeom>
          <a:noFill/>
          <a:ln>
            <a:noFill/>
          </a:ln>
        </p:spPr>
      </p:pic>
      <p:pic>
        <p:nvPicPr>
          <p:cNvPr id="523" name="Google Shape;523;p6" descr="Shape, arrow&#10;&#10;Description automatically generated"/>
          <p:cNvPicPr preferRelativeResize="0"/>
          <p:nvPr/>
        </p:nvPicPr>
        <p:blipFill rotWithShape="1">
          <a:blip r:embed="rId6">
            <a:alphaModFix/>
          </a:blip>
          <a:srcRect/>
          <a:stretch/>
        </p:blipFill>
        <p:spPr>
          <a:xfrm>
            <a:off x="8512555" y="3053545"/>
            <a:ext cx="777804" cy="439582"/>
          </a:xfrm>
          <a:prstGeom prst="rect">
            <a:avLst/>
          </a:prstGeom>
          <a:noFill/>
          <a:ln>
            <a:noFill/>
          </a:ln>
        </p:spPr>
      </p:pic>
      <p:pic>
        <p:nvPicPr>
          <p:cNvPr id="524" name="Google Shape;524;p6"/>
          <p:cNvPicPr preferRelativeResize="0"/>
          <p:nvPr/>
        </p:nvPicPr>
        <p:blipFill rotWithShape="1">
          <a:blip r:embed="rId7">
            <a:alphaModFix/>
          </a:blip>
          <a:srcRect/>
          <a:stretch/>
        </p:blipFill>
        <p:spPr>
          <a:xfrm>
            <a:off x="10583692" y="2896286"/>
            <a:ext cx="754099" cy="754099"/>
          </a:xfrm>
          <a:prstGeom prst="rect">
            <a:avLst/>
          </a:prstGeom>
          <a:noFill/>
          <a:ln>
            <a:noFill/>
          </a:ln>
        </p:spPr>
      </p:pic>
      <p:pic>
        <p:nvPicPr>
          <p:cNvPr id="525" name="Google Shape;525;p6" descr="Tamr logo - DATAVERSITY"/>
          <p:cNvPicPr preferRelativeResize="0"/>
          <p:nvPr/>
        </p:nvPicPr>
        <p:blipFill rotWithShape="1">
          <a:blip r:embed="rId8">
            <a:alphaModFix/>
          </a:blip>
          <a:srcRect/>
          <a:stretch/>
        </p:blipFill>
        <p:spPr>
          <a:xfrm>
            <a:off x="10322838" y="4528237"/>
            <a:ext cx="885159" cy="332839"/>
          </a:xfrm>
          <a:prstGeom prst="rect">
            <a:avLst/>
          </a:prstGeom>
          <a:noFill/>
          <a:ln>
            <a:noFill/>
          </a:ln>
        </p:spPr>
      </p:pic>
      <p:pic>
        <p:nvPicPr>
          <p:cNvPr id="526" name="Google Shape;526;p6" descr="image12-20.png"/>
          <p:cNvPicPr preferRelativeResize="0"/>
          <p:nvPr/>
        </p:nvPicPr>
        <p:blipFill rotWithShape="1">
          <a:blip r:embed="rId9">
            <a:alphaModFix/>
          </a:blip>
          <a:srcRect/>
          <a:stretch/>
        </p:blipFill>
        <p:spPr>
          <a:xfrm>
            <a:off x="8618506" y="4164028"/>
            <a:ext cx="1197207" cy="270555"/>
          </a:xfrm>
          <a:prstGeom prst="rect">
            <a:avLst/>
          </a:prstGeom>
          <a:noFill/>
          <a:ln>
            <a:noFill/>
          </a:ln>
        </p:spPr>
      </p:pic>
      <p:pic>
        <p:nvPicPr>
          <p:cNvPr id="527" name="Google Shape;527;p6" descr="Logo&#10;&#10;Description automatically generated"/>
          <p:cNvPicPr preferRelativeResize="0"/>
          <p:nvPr/>
        </p:nvPicPr>
        <p:blipFill rotWithShape="1">
          <a:blip r:embed="rId10">
            <a:alphaModFix/>
          </a:blip>
          <a:srcRect/>
          <a:stretch/>
        </p:blipFill>
        <p:spPr>
          <a:xfrm>
            <a:off x="8977128" y="4572922"/>
            <a:ext cx="1137809" cy="254585"/>
          </a:xfrm>
          <a:prstGeom prst="rect">
            <a:avLst/>
          </a:prstGeom>
          <a:noFill/>
          <a:ln>
            <a:noFill/>
          </a:ln>
        </p:spPr>
      </p:pic>
      <p:pic>
        <p:nvPicPr>
          <p:cNvPr id="528" name="Google Shape;528;p6"/>
          <p:cNvPicPr preferRelativeResize="0"/>
          <p:nvPr/>
        </p:nvPicPr>
        <p:blipFill rotWithShape="1">
          <a:blip r:embed="rId11">
            <a:alphaModFix/>
          </a:blip>
          <a:srcRect/>
          <a:stretch/>
        </p:blipFill>
        <p:spPr>
          <a:xfrm>
            <a:off x="9657850" y="5714758"/>
            <a:ext cx="543553" cy="573474"/>
          </a:xfrm>
          <a:prstGeom prst="rect">
            <a:avLst/>
          </a:prstGeom>
          <a:noFill/>
          <a:ln>
            <a:noFill/>
          </a:ln>
        </p:spPr>
      </p:pic>
      <p:sp>
        <p:nvSpPr>
          <p:cNvPr id="529" name="Google Shape;529;p6"/>
          <p:cNvSpPr txBox="1"/>
          <p:nvPr/>
        </p:nvSpPr>
        <p:spPr>
          <a:xfrm>
            <a:off x="8833823" y="5055366"/>
            <a:ext cx="2106545"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AU" sz="1800" b="1">
                <a:solidFill>
                  <a:srgbClr val="FE8417"/>
                </a:solidFill>
                <a:latin typeface="Roboto"/>
                <a:ea typeface="Roboto"/>
                <a:cs typeface="Roboto"/>
                <a:sym typeface="Roboto"/>
              </a:rPr>
              <a:t>Tertiary Partners</a:t>
            </a:r>
            <a:endParaRPr sz="1800" b="1">
              <a:solidFill>
                <a:srgbClr val="FE8417"/>
              </a:solidFill>
              <a:latin typeface="Roboto"/>
              <a:ea typeface="Roboto"/>
              <a:cs typeface="Roboto"/>
              <a:sym typeface="Roboto"/>
            </a:endParaRPr>
          </a:p>
        </p:txBody>
      </p:sp>
      <p:pic>
        <p:nvPicPr>
          <p:cNvPr id="530" name="Google Shape;530;p6" descr="Logo&#10;&#10;Description automatically generated"/>
          <p:cNvPicPr preferRelativeResize="0"/>
          <p:nvPr/>
        </p:nvPicPr>
        <p:blipFill rotWithShape="1">
          <a:blip r:embed="rId12">
            <a:alphaModFix/>
          </a:blip>
          <a:srcRect l="6488" t="35142" r="6535" b="35246"/>
          <a:stretch/>
        </p:blipFill>
        <p:spPr>
          <a:xfrm>
            <a:off x="8667579" y="5504447"/>
            <a:ext cx="1099062" cy="374191"/>
          </a:xfrm>
          <a:prstGeom prst="rect">
            <a:avLst/>
          </a:prstGeom>
          <a:noFill/>
          <a:ln>
            <a:noFill/>
          </a:ln>
        </p:spPr>
      </p:pic>
      <p:pic>
        <p:nvPicPr>
          <p:cNvPr id="532" name="Google Shape;532;p6" descr="Enterprise AI Search &amp; Knowledge Discovery | Glean"/>
          <p:cNvPicPr preferRelativeResize="0"/>
          <p:nvPr/>
        </p:nvPicPr>
        <p:blipFill rotWithShape="1">
          <a:blip r:embed="rId13">
            <a:alphaModFix/>
          </a:blip>
          <a:srcRect/>
          <a:stretch/>
        </p:blipFill>
        <p:spPr>
          <a:xfrm>
            <a:off x="9524591" y="3156603"/>
            <a:ext cx="824868" cy="341225"/>
          </a:xfrm>
          <a:prstGeom prst="rect">
            <a:avLst/>
          </a:prstGeom>
          <a:noFill/>
          <a:ln>
            <a:noFill/>
          </a:ln>
        </p:spPr>
      </p:pic>
    </p:spTree>
    <p:extLst>
      <p:ext uri="{BB962C8B-B14F-4D97-AF65-F5344CB8AC3E}">
        <p14:creationId xmlns:p14="http://schemas.microsoft.com/office/powerpoint/2010/main" val="2023683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7"/>
          <p:cNvSpPr/>
          <p:nvPr/>
        </p:nvSpPr>
        <p:spPr>
          <a:xfrm>
            <a:off x="3736946" y="2698931"/>
            <a:ext cx="4542600" cy="1706096"/>
          </a:xfrm>
          <a:prstGeom prst="rect">
            <a:avLst/>
          </a:prstGeom>
          <a:noFill/>
          <a:ln>
            <a:noFill/>
          </a:ln>
        </p:spPr>
        <p:txBody>
          <a:bodyPr spcFirstLastPara="1" wrap="square" lIns="64275" tIns="32125" rIns="64275" bIns="32125" anchor="t" anchorCtr="0">
            <a:spAutoFit/>
          </a:bodyPr>
          <a:lstStyle/>
          <a:p>
            <a:pPr algn="ctr">
              <a:lnSpc>
                <a:spcPct val="90000"/>
              </a:lnSpc>
            </a:pPr>
            <a:r>
              <a:rPr lang="en-AU" sz="3950" b="1">
                <a:solidFill>
                  <a:srgbClr val="0F2B3F"/>
                </a:solidFill>
                <a:latin typeface="Roboto"/>
                <a:ea typeface="Roboto"/>
                <a:cs typeface="Roboto"/>
              </a:rPr>
              <a:t>How does </a:t>
            </a:r>
            <a:r>
              <a:rPr lang="en-AU" sz="3950" b="1" err="1">
                <a:solidFill>
                  <a:srgbClr val="0F2B3F"/>
                </a:solidFill>
                <a:latin typeface="Roboto"/>
                <a:ea typeface="Roboto"/>
                <a:cs typeface="Roboto"/>
              </a:rPr>
              <a:t>intelia</a:t>
            </a:r>
            <a:r>
              <a:rPr lang="en-AU" sz="3950" b="1">
                <a:solidFill>
                  <a:srgbClr val="0F2B3F"/>
                </a:solidFill>
                <a:latin typeface="Roboto"/>
                <a:ea typeface="Roboto"/>
                <a:cs typeface="Roboto"/>
              </a:rPr>
              <a:t> approach delivery?</a:t>
            </a:r>
          </a:p>
        </p:txBody>
      </p:sp>
    </p:spTree>
    <p:extLst>
      <p:ext uri="{BB962C8B-B14F-4D97-AF65-F5344CB8AC3E}">
        <p14:creationId xmlns:p14="http://schemas.microsoft.com/office/powerpoint/2010/main" val="2007154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
          <p:cNvSpPr txBox="1">
            <a:spLocks noGrp="1"/>
          </p:cNvSpPr>
          <p:nvPr>
            <p:ph type="title"/>
          </p:nvPr>
        </p:nvSpPr>
        <p:spPr>
          <a:xfrm>
            <a:off x="796194" y="685169"/>
            <a:ext cx="5273877" cy="615199"/>
          </a:xfrm>
          <a:prstGeom prst="rect">
            <a:avLst/>
          </a:prstGeom>
          <a:noFill/>
          <a:ln>
            <a:noFill/>
          </a:ln>
        </p:spPr>
        <p:txBody>
          <a:bodyPr spcFirstLastPara="1" wrap="square" lIns="64275" tIns="32125" rIns="64275" bIns="32125" anchor="t" anchorCtr="0">
            <a:spAutoFit/>
          </a:bodyPr>
          <a:lstStyle/>
          <a:p>
            <a:pPr marL="0" lvl="0" indent="0" algn="l" rtl="0">
              <a:lnSpc>
                <a:spcPct val="90000"/>
              </a:lnSpc>
              <a:spcBef>
                <a:spcPts val="0"/>
              </a:spcBef>
              <a:spcAft>
                <a:spcPts val="0"/>
              </a:spcAft>
              <a:buClr>
                <a:srgbClr val="0F2B3F"/>
              </a:buClr>
              <a:buSzPts val="3973"/>
              <a:buFont typeface="Roboto"/>
              <a:buNone/>
            </a:pPr>
            <a:r>
              <a:rPr lang="en-AU" sz="3973" b="1">
                <a:solidFill>
                  <a:srgbClr val="0F2B3F"/>
                </a:solidFill>
                <a:latin typeface="Roboto"/>
                <a:ea typeface="Roboto"/>
                <a:cs typeface="Roboto"/>
                <a:sym typeface="Roboto"/>
              </a:rPr>
              <a:t>Our Delivery Approach</a:t>
            </a:r>
            <a:endParaRPr/>
          </a:p>
        </p:txBody>
      </p:sp>
      <p:sp>
        <p:nvSpPr>
          <p:cNvPr id="465" name="Google Shape;465;p4"/>
          <p:cNvSpPr txBox="1">
            <a:spLocks noGrp="1"/>
          </p:cNvSpPr>
          <p:nvPr>
            <p:ph type="sldNum" sz="quarter" idx="12"/>
          </p:nvPr>
        </p:nvSpPr>
        <p:spPr>
          <a:xfrm>
            <a:off x="8584532" y="6713253"/>
            <a:ext cx="274312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AU"/>
              <a:t>7</a:t>
            </a:fld>
            <a:endParaRPr/>
          </a:p>
        </p:txBody>
      </p:sp>
      <p:sp>
        <p:nvSpPr>
          <p:cNvPr id="466" name="Google Shape;466;p4"/>
          <p:cNvSpPr txBox="1"/>
          <p:nvPr/>
        </p:nvSpPr>
        <p:spPr>
          <a:xfrm>
            <a:off x="796194" y="1406900"/>
            <a:ext cx="11254596" cy="8412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AU" sz="1400">
                <a:solidFill>
                  <a:schemeClr val="dk1"/>
                </a:solidFill>
                <a:latin typeface="Roboto Light"/>
                <a:ea typeface="Roboto Light"/>
                <a:cs typeface="Roboto Light"/>
                <a:sym typeface="Roboto Light"/>
              </a:rPr>
              <a:t>Our customer’s success is the core to our success. We deliver what we promise with precision, innovation, quality and care. </a:t>
            </a:r>
            <a:endParaRPr/>
          </a:p>
          <a:p>
            <a:pPr marL="0" marR="0" lvl="0" indent="0" algn="l" rtl="0">
              <a:spcBef>
                <a:spcPts val="400"/>
              </a:spcBef>
              <a:spcAft>
                <a:spcPts val="0"/>
              </a:spcAft>
              <a:buNone/>
            </a:pPr>
            <a:r>
              <a:rPr lang="en-AU" sz="1400">
                <a:solidFill>
                  <a:schemeClr val="dk1"/>
                </a:solidFill>
                <a:latin typeface="Roboto Light"/>
                <a:ea typeface="Roboto Light"/>
                <a:cs typeface="Roboto Light"/>
                <a:sym typeface="Roboto Light"/>
              </a:rPr>
              <a:t>When it comes to an overarching delivery framework, we believe in keeping things simple, clear and elevated beyond complexity.</a:t>
            </a:r>
            <a:endParaRPr/>
          </a:p>
          <a:p>
            <a:pPr marL="0" marR="0" lvl="0" indent="0" algn="l" rtl="0">
              <a:spcBef>
                <a:spcPts val="400"/>
              </a:spcBef>
              <a:spcAft>
                <a:spcPts val="0"/>
              </a:spcAft>
              <a:buNone/>
            </a:pPr>
            <a:r>
              <a:rPr lang="en-AU" sz="1400">
                <a:solidFill>
                  <a:schemeClr val="dk1"/>
                </a:solidFill>
                <a:latin typeface="Roboto Light"/>
                <a:ea typeface="Roboto Light"/>
                <a:cs typeface="Roboto Light"/>
                <a:sym typeface="Roboto Light"/>
              </a:rPr>
              <a:t>We ensure absolute clarity and agreement on seven key elements which become our shared “true North”.</a:t>
            </a:r>
            <a:endParaRPr/>
          </a:p>
        </p:txBody>
      </p:sp>
      <p:sp>
        <p:nvSpPr>
          <p:cNvPr id="467" name="Google Shape;467;p4"/>
          <p:cNvSpPr/>
          <p:nvPr/>
        </p:nvSpPr>
        <p:spPr>
          <a:xfrm>
            <a:off x="1811568" y="3808484"/>
            <a:ext cx="1397898" cy="1250877"/>
          </a:xfrm>
          <a:custGeom>
            <a:avLst/>
            <a:gdLst/>
            <a:ahLst/>
            <a:cxnLst/>
            <a:rect l="l" t="t" r="r" b="b"/>
            <a:pathLst>
              <a:path w="2559" h="2289" extrusionOk="0">
                <a:moveTo>
                  <a:pt x="1720" y="0"/>
                </a:moveTo>
                <a:lnTo>
                  <a:pt x="839" y="0"/>
                </a:lnTo>
                <a:lnTo>
                  <a:pt x="839" y="0"/>
                </a:lnTo>
                <a:cubicBezTo>
                  <a:pt x="703" y="0"/>
                  <a:pt x="577" y="73"/>
                  <a:pt x="508" y="190"/>
                </a:cubicBezTo>
                <a:lnTo>
                  <a:pt x="68" y="953"/>
                </a:lnTo>
                <a:lnTo>
                  <a:pt x="68" y="953"/>
                </a:lnTo>
                <a:cubicBezTo>
                  <a:pt x="0" y="1071"/>
                  <a:pt x="0" y="1216"/>
                  <a:pt x="68" y="1334"/>
                </a:cubicBezTo>
                <a:lnTo>
                  <a:pt x="508" y="2097"/>
                </a:lnTo>
                <a:lnTo>
                  <a:pt x="508" y="2097"/>
                </a:lnTo>
                <a:cubicBezTo>
                  <a:pt x="577" y="2215"/>
                  <a:pt x="703" y="2288"/>
                  <a:pt x="839" y="2288"/>
                </a:cubicBezTo>
                <a:lnTo>
                  <a:pt x="1720" y="2288"/>
                </a:lnTo>
                <a:lnTo>
                  <a:pt x="1720" y="2288"/>
                </a:lnTo>
                <a:cubicBezTo>
                  <a:pt x="1856" y="2288"/>
                  <a:pt x="1982" y="2215"/>
                  <a:pt x="2050" y="2097"/>
                </a:cubicBezTo>
                <a:lnTo>
                  <a:pt x="2490" y="1334"/>
                </a:lnTo>
                <a:lnTo>
                  <a:pt x="2490" y="1334"/>
                </a:lnTo>
                <a:cubicBezTo>
                  <a:pt x="2558" y="1216"/>
                  <a:pt x="2558" y="1071"/>
                  <a:pt x="2490" y="953"/>
                </a:cubicBezTo>
                <a:lnTo>
                  <a:pt x="2050" y="190"/>
                </a:lnTo>
                <a:lnTo>
                  <a:pt x="2050" y="190"/>
                </a:lnTo>
                <a:cubicBezTo>
                  <a:pt x="1982" y="73"/>
                  <a:pt x="1856" y="0"/>
                  <a:pt x="1720" y="0"/>
                </a:cubicBezTo>
              </a:path>
            </a:pathLst>
          </a:custGeom>
          <a:solidFill>
            <a:srgbClr val="A5A5A5">
              <a:alpha val="2980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68" name="Google Shape;468;p4"/>
          <p:cNvSpPr/>
          <p:nvPr/>
        </p:nvSpPr>
        <p:spPr>
          <a:xfrm>
            <a:off x="592445" y="3117596"/>
            <a:ext cx="1431640" cy="1279799"/>
          </a:xfrm>
          <a:custGeom>
            <a:avLst/>
            <a:gdLst/>
            <a:ahLst/>
            <a:cxnLst/>
            <a:rect l="l" t="t" r="r" b="b"/>
            <a:pathLst>
              <a:path w="2618" h="2341" extrusionOk="0">
                <a:moveTo>
                  <a:pt x="1758" y="0"/>
                </a:moveTo>
                <a:lnTo>
                  <a:pt x="858" y="0"/>
                </a:lnTo>
                <a:lnTo>
                  <a:pt x="858" y="0"/>
                </a:lnTo>
                <a:cubicBezTo>
                  <a:pt x="718" y="0"/>
                  <a:pt x="590" y="75"/>
                  <a:pt x="520" y="195"/>
                </a:cubicBezTo>
                <a:lnTo>
                  <a:pt x="69" y="975"/>
                </a:lnTo>
                <a:lnTo>
                  <a:pt x="69" y="975"/>
                </a:lnTo>
                <a:cubicBezTo>
                  <a:pt x="0" y="1096"/>
                  <a:pt x="0" y="1245"/>
                  <a:pt x="69" y="1365"/>
                </a:cubicBezTo>
                <a:lnTo>
                  <a:pt x="520" y="2144"/>
                </a:lnTo>
                <a:lnTo>
                  <a:pt x="520" y="2144"/>
                </a:lnTo>
                <a:cubicBezTo>
                  <a:pt x="590" y="2265"/>
                  <a:pt x="718" y="2340"/>
                  <a:pt x="858" y="2340"/>
                </a:cubicBezTo>
                <a:lnTo>
                  <a:pt x="1758" y="2340"/>
                </a:lnTo>
                <a:lnTo>
                  <a:pt x="1758" y="2340"/>
                </a:lnTo>
                <a:cubicBezTo>
                  <a:pt x="1898" y="2340"/>
                  <a:pt x="2026" y="2265"/>
                  <a:pt x="2096" y="2144"/>
                </a:cubicBezTo>
                <a:lnTo>
                  <a:pt x="2547" y="1365"/>
                </a:lnTo>
                <a:lnTo>
                  <a:pt x="2547" y="1365"/>
                </a:lnTo>
                <a:cubicBezTo>
                  <a:pt x="2617" y="1245"/>
                  <a:pt x="2617" y="1096"/>
                  <a:pt x="2547" y="975"/>
                </a:cubicBezTo>
                <a:lnTo>
                  <a:pt x="2096" y="195"/>
                </a:lnTo>
                <a:lnTo>
                  <a:pt x="2096" y="195"/>
                </a:lnTo>
                <a:cubicBezTo>
                  <a:pt x="2026" y="75"/>
                  <a:pt x="1898" y="0"/>
                  <a:pt x="1758" y="0"/>
                </a:cubicBezTo>
              </a:path>
            </a:pathLst>
          </a:custGeom>
          <a:solidFill>
            <a:srgbClr val="10AB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69" name="Google Shape;469;p4"/>
          <p:cNvSpPr/>
          <p:nvPr/>
        </p:nvSpPr>
        <p:spPr>
          <a:xfrm>
            <a:off x="1792340" y="2427389"/>
            <a:ext cx="1431640" cy="1279800"/>
          </a:xfrm>
          <a:custGeom>
            <a:avLst/>
            <a:gdLst/>
            <a:ahLst/>
            <a:cxnLst/>
            <a:rect l="l" t="t" r="r" b="b"/>
            <a:pathLst>
              <a:path w="2618" h="2341" extrusionOk="0">
                <a:moveTo>
                  <a:pt x="1759" y="0"/>
                </a:moveTo>
                <a:lnTo>
                  <a:pt x="858" y="0"/>
                </a:lnTo>
                <a:lnTo>
                  <a:pt x="858" y="0"/>
                </a:lnTo>
                <a:cubicBezTo>
                  <a:pt x="718" y="0"/>
                  <a:pt x="590" y="74"/>
                  <a:pt x="520" y="195"/>
                </a:cubicBezTo>
                <a:lnTo>
                  <a:pt x="69" y="975"/>
                </a:lnTo>
                <a:lnTo>
                  <a:pt x="69" y="975"/>
                </a:lnTo>
                <a:cubicBezTo>
                  <a:pt x="0" y="1096"/>
                  <a:pt x="0" y="1245"/>
                  <a:pt x="69" y="1365"/>
                </a:cubicBezTo>
                <a:lnTo>
                  <a:pt x="520" y="2146"/>
                </a:lnTo>
                <a:lnTo>
                  <a:pt x="520" y="2146"/>
                </a:lnTo>
                <a:cubicBezTo>
                  <a:pt x="590" y="2266"/>
                  <a:pt x="718" y="2340"/>
                  <a:pt x="858" y="2340"/>
                </a:cubicBezTo>
                <a:lnTo>
                  <a:pt x="1759" y="2340"/>
                </a:lnTo>
                <a:lnTo>
                  <a:pt x="1759" y="2340"/>
                </a:lnTo>
                <a:cubicBezTo>
                  <a:pt x="1898" y="2340"/>
                  <a:pt x="2026" y="2266"/>
                  <a:pt x="2096" y="2146"/>
                </a:cubicBezTo>
                <a:lnTo>
                  <a:pt x="2547" y="1365"/>
                </a:lnTo>
                <a:lnTo>
                  <a:pt x="2547" y="1365"/>
                </a:lnTo>
                <a:cubicBezTo>
                  <a:pt x="2617" y="1245"/>
                  <a:pt x="2617" y="1096"/>
                  <a:pt x="2547" y="975"/>
                </a:cubicBezTo>
                <a:lnTo>
                  <a:pt x="2096" y="195"/>
                </a:lnTo>
                <a:lnTo>
                  <a:pt x="2096" y="195"/>
                </a:lnTo>
                <a:cubicBezTo>
                  <a:pt x="2026" y="74"/>
                  <a:pt x="1898" y="0"/>
                  <a:pt x="1759" y="0"/>
                </a:cubicBezTo>
              </a:path>
            </a:pathLst>
          </a:custGeom>
          <a:solidFill>
            <a:srgbClr val="0F2B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70" name="Google Shape;470;p4"/>
          <p:cNvSpPr/>
          <p:nvPr/>
        </p:nvSpPr>
        <p:spPr>
          <a:xfrm>
            <a:off x="2975627" y="3099308"/>
            <a:ext cx="1431640" cy="1279799"/>
          </a:xfrm>
          <a:custGeom>
            <a:avLst/>
            <a:gdLst/>
            <a:ahLst/>
            <a:cxnLst/>
            <a:rect l="l" t="t" r="r" b="b"/>
            <a:pathLst>
              <a:path w="2618" h="2341" extrusionOk="0">
                <a:moveTo>
                  <a:pt x="858" y="0"/>
                </a:moveTo>
                <a:lnTo>
                  <a:pt x="1759" y="0"/>
                </a:lnTo>
                <a:lnTo>
                  <a:pt x="1759" y="0"/>
                </a:lnTo>
                <a:cubicBezTo>
                  <a:pt x="1898" y="0"/>
                  <a:pt x="2027" y="75"/>
                  <a:pt x="2096" y="195"/>
                </a:cubicBezTo>
                <a:lnTo>
                  <a:pt x="2547" y="975"/>
                </a:lnTo>
                <a:lnTo>
                  <a:pt x="2547" y="975"/>
                </a:lnTo>
                <a:cubicBezTo>
                  <a:pt x="2617" y="1096"/>
                  <a:pt x="2617" y="1245"/>
                  <a:pt x="2547" y="1365"/>
                </a:cubicBezTo>
                <a:lnTo>
                  <a:pt x="2096" y="2144"/>
                </a:lnTo>
                <a:lnTo>
                  <a:pt x="2096" y="2144"/>
                </a:lnTo>
                <a:cubicBezTo>
                  <a:pt x="2027" y="2265"/>
                  <a:pt x="1898" y="2340"/>
                  <a:pt x="1759" y="2340"/>
                </a:cubicBezTo>
                <a:lnTo>
                  <a:pt x="858" y="2340"/>
                </a:lnTo>
                <a:lnTo>
                  <a:pt x="858" y="2340"/>
                </a:lnTo>
                <a:cubicBezTo>
                  <a:pt x="718" y="2340"/>
                  <a:pt x="590" y="2265"/>
                  <a:pt x="520" y="2144"/>
                </a:cubicBezTo>
                <a:lnTo>
                  <a:pt x="70" y="1365"/>
                </a:lnTo>
                <a:lnTo>
                  <a:pt x="70" y="1365"/>
                </a:lnTo>
                <a:cubicBezTo>
                  <a:pt x="0" y="1245"/>
                  <a:pt x="0" y="1096"/>
                  <a:pt x="70" y="975"/>
                </a:cubicBezTo>
                <a:lnTo>
                  <a:pt x="520" y="195"/>
                </a:lnTo>
                <a:lnTo>
                  <a:pt x="520" y="195"/>
                </a:lnTo>
                <a:cubicBezTo>
                  <a:pt x="590" y="75"/>
                  <a:pt x="718" y="0"/>
                  <a:pt x="858" y="0"/>
                </a:cubicBezTo>
              </a:path>
            </a:pathLst>
          </a:custGeom>
          <a:solidFill>
            <a:srgbClr val="10AB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71" name="Google Shape;471;p4"/>
          <p:cNvSpPr/>
          <p:nvPr/>
        </p:nvSpPr>
        <p:spPr>
          <a:xfrm>
            <a:off x="2994148" y="4469651"/>
            <a:ext cx="1431640" cy="1279799"/>
          </a:xfrm>
          <a:custGeom>
            <a:avLst/>
            <a:gdLst/>
            <a:ahLst/>
            <a:cxnLst/>
            <a:rect l="l" t="t" r="r" b="b"/>
            <a:pathLst>
              <a:path w="2618" h="2341" extrusionOk="0">
                <a:moveTo>
                  <a:pt x="858" y="2340"/>
                </a:moveTo>
                <a:lnTo>
                  <a:pt x="1759" y="2340"/>
                </a:lnTo>
                <a:lnTo>
                  <a:pt x="1759" y="2340"/>
                </a:lnTo>
                <a:cubicBezTo>
                  <a:pt x="1898" y="2340"/>
                  <a:pt x="2027" y="2266"/>
                  <a:pt x="2096" y="2145"/>
                </a:cubicBezTo>
                <a:lnTo>
                  <a:pt x="2547" y="1365"/>
                </a:lnTo>
                <a:lnTo>
                  <a:pt x="2547" y="1365"/>
                </a:lnTo>
                <a:cubicBezTo>
                  <a:pt x="2617" y="1244"/>
                  <a:pt x="2617" y="1096"/>
                  <a:pt x="2547" y="975"/>
                </a:cubicBezTo>
                <a:lnTo>
                  <a:pt x="2096" y="195"/>
                </a:lnTo>
                <a:lnTo>
                  <a:pt x="2096" y="195"/>
                </a:lnTo>
                <a:cubicBezTo>
                  <a:pt x="2027" y="74"/>
                  <a:pt x="1898" y="0"/>
                  <a:pt x="1759" y="0"/>
                </a:cubicBezTo>
                <a:lnTo>
                  <a:pt x="858" y="0"/>
                </a:lnTo>
                <a:lnTo>
                  <a:pt x="858" y="0"/>
                </a:lnTo>
                <a:cubicBezTo>
                  <a:pt x="718" y="0"/>
                  <a:pt x="590" y="74"/>
                  <a:pt x="520" y="195"/>
                </a:cubicBezTo>
                <a:lnTo>
                  <a:pt x="70" y="975"/>
                </a:lnTo>
                <a:lnTo>
                  <a:pt x="70" y="975"/>
                </a:lnTo>
                <a:cubicBezTo>
                  <a:pt x="0" y="1096"/>
                  <a:pt x="0" y="1244"/>
                  <a:pt x="70" y="1365"/>
                </a:cubicBezTo>
                <a:lnTo>
                  <a:pt x="520" y="2145"/>
                </a:lnTo>
                <a:lnTo>
                  <a:pt x="520" y="2145"/>
                </a:lnTo>
                <a:cubicBezTo>
                  <a:pt x="590" y="2266"/>
                  <a:pt x="718" y="2340"/>
                  <a:pt x="858" y="2340"/>
                </a:cubicBezTo>
              </a:path>
            </a:pathLst>
          </a:custGeom>
          <a:solidFill>
            <a:srgbClr val="10AB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72" name="Google Shape;472;p4"/>
          <p:cNvSpPr/>
          <p:nvPr/>
        </p:nvSpPr>
        <p:spPr>
          <a:xfrm>
            <a:off x="1818238" y="5157077"/>
            <a:ext cx="1431640" cy="1279799"/>
          </a:xfrm>
          <a:custGeom>
            <a:avLst/>
            <a:gdLst/>
            <a:ahLst/>
            <a:cxnLst/>
            <a:rect l="l" t="t" r="r" b="b"/>
            <a:pathLst>
              <a:path w="2618" h="2341" extrusionOk="0">
                <a:moveTo>
                  <a:pt x="858" y="2340"/>
                </a:moveTo>
                <a:lnTo>
                  <a:pt x="1759" y="2340"/>
                </a:lnTo>
                <a:lnTo>
                  <a:pt x="1759" y="2340"/>
                </a:lnTo>
                <a:cubicBezTo>
                  <a:pt x="1898" y="2340"/>
                  <a:pt x="2026" y="2266"/>
                  <a:pt x="2096" y="2145"/>
                </a:cubicBezTo>
                <a:lnTo>
                  <a:pt x="2547" y="1365"/>
                </a:lnTo>
                <a:lnTo>
                  <a:pt x="2547" y="1365"/>
                </a:lnTo>
                <a:cubicBezTo>
                  <a:pt x="2617" y="1245"/>
                  <a:pt x="2617" y="1096"/>
                  <a:pt x="2547" y="975"/>
                </a:cubicBezTo>
                <a:lnTo>
                  <a:pt x="2096" y="195"/>
                </a:lnTo>
                <a:lnTo>
                  <a:pt x="2096" y="195"/>
                </a:lnTo>
                <a:cubicBezTo>
                  <a:pt x="2026" y="74"/>
                  <a:pt x="1898" y="0"/>
                  <a:pt x="1759" y="0"/>
                </a:cubicBezTo>
                <a:lnTo>
                  <a:pt x="858" y="0"/>
                </a:lnTo>
                <a:lnTo>
                  <a:pt x="858" y="0"/>
                </a:lnTo>
                <a:cubicBezTo>
                  <a:pt x="718" y="0"/>
                  <a:pt x="590" y="74"/>
                  <a:pt x="520" y="195"/>
                </a:cubicBezTo>
                <a:lnTo>
                  <a:pt x="69" y="975"/>
                </a:lnTo>
                <a:lnTo>
                  <a:pt x="69" y="975"/>
                </a:lnTo>
                <a:cubicBezTo>
                  <a:pt x="0" y="1096"/>
                  <a:pt x="0" y="1245"/>
                  <a:pt x="69" y="1365"/>
                </a:cubicBezTo>
                <a:lnTo>
                  <a:pt x="520" y="2145"/>
                </a:lnTo>
                <a:lnTo>
                  <a:pt x="520" y="2145"/>
                </a:lnTo>
                <a:cubicBezTo>
                  <a:pt x="590" y="2266"/>
                  <a:pt x="718" y="2340"/>
                  <a:pt x="858" y="2340"/>
                </a:cubicBezTo>
              </a:path>
            </a:pathLst>
          </a:custGeom>
          <a:solidFill>
            <a:srgbClr val="10AB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73" name="Google Shape;473;p4"/>
          <p:cNvSpPr/>
          <p:nvPr/>
        </p:nvSpPr>
        <p:spPr>
          <a:xfrm>
            <a:off x="609863" y="4494343"/>
            <a:ext cx="1431640" cy="1279799"/>
          </a:xfrm>
          <a:custGeom>
            <a:avLst/>
            <a:gdLst/>
            <a:ahLst/>
            <a:cxnLst/>
            <a:rect l="l" t="t" r="r" b="b"/>
            <a:pathLst>
              <a:path w="2618" h="2341" extrusionOk="0">
                <a:moveTo>
                  <a:pt x="1758" y="2340"/>
                </a:moveTo>
                <a:lnTo>
                  <a:pt x="858" y="2340"/>
                </a:lnTo>
                <a:lnTo>
                  <a:pt x="858" y="2340"/>
                </a:lnTo>
                <a:cubicBezTo>
                  <a:pt x="718" y="2340"/>
                  <a:pt x="590" y="2266"/>
                  <a:pt x="520" y="2145"/>
                </a:cubicBezTo>
                <a:lnTo>
                  <a:pt x="69" y="1365"/>
                </a:lnTo>
                <a:lnTo>
                  <a:pt x="69" y="1365"/>
                </a:lnTo>
                <a:cubicBezTo>
                  <a:pt x="0" y="1244"/>
                  <a:pt x="0" y="1096"/>
                  <a:pt x="69" y="975"/>
                </a:cubicBezTo>
                <a:lnTo>
                  <a:pt x="520" y="195"/>
                </a:lnTo>
                <a:lnTo>
                  <a:pt x="520" y="195"/>
                </a:lnTo>
                <a:cubicBezTo>
                  <a:pt x="590" y="74"/>
                  <a:pt x="718" y="0"/>
                  <a:pt x="858" y="0"/>
                </a:cubicBezTo>
                <a:lnTo>
                  <a:pt x="1758" y="0"/>
                </a:lnTo>
                <a:lnTo>
                  <a:pt x="1758" y="0"/>
                </a:lnTo>
                <a:cubicBezTo>
                  <a:pt x="1898" y="0"/>
                  <a:pt x="2026" y="74"/>
                  <a:pt x="2096" y="195"/>
                </a:cubicBezTo>
                <a:lnTo>
                  <a:pt x="2547" y="975"/>
                </a:lnTo>
                <a:lnTo>
                  <a:pt x="2547" y="975"/>
                </a:lnTo>
                <a:cubicBezTo>
                  <a:pt x="2617" y="1096"/>
                  <a:pt x="2617" y="1244"/>
                  <a:pt x="2547" y="1365"/>
                </a:cubicBezTo>
                <a:lnTo>
                  <a:pt x="2096" y="2145"/>
                </a:lnTo>
                <a:lnTo>
                  <a:pt x="2096" y="2145"/>
                </a:lnTo>
                <a:cubicBezTo>
                  <a:pt x="2026" y="2266"/>
                  <a:pt x="1898" y="2340"/>
                  <a:pt x="1758" y="2340"/>
                </a:cubicBezTo>
              </a:path>
            </a:pathLst>
          </a:custGeom>
          <a:solidFill>
            <a:srgbClr val="10AB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Roboto"/>
              <a:ea typeface="Roboto"/>
              <a:cs typeface="Roboto"/>
              <a:sym typeface="Roboto"/>
            </a:endParaRPr>
          </a:p>
        </p:txBody>
      </p:sp>
      <p:sp>
        <p:nvSpPr>
          <p:cNvPr id="474" name="Google Shape;474;p4"/>
          <p:cNvSpPr txBox="1"/>
          <p:nvPr/>
        </p:nvSpPr>
        <p:spPr>
          <a:xfrm>
            <a:off x="5129428" y="2290293"/>
            <a:ext cx="5868000"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WHAT: BUSINESS DRIVERS, REQUIREMENTS &amp; CONSTRAINTS:</a:t>
            </a:r>
            <a:endParaRPr>
              <a:solidFill>
                <a:srgbClr val="00AA7F"/>
              </a:solidFill>
            </a:endParaRPr>
          </a:p>
        </p:txBody>
      </p:sp>
      <p:sp>
        <p:nvSpPr>
          <p:cNvPr id="475" name="Google Shape;475;p4"/>
          <p:cNvSpPr txBox="1"/>
          <p:nvPr/>
        </p:nvSpPr>
        <p:spPr>
          <a:xfrm>
            <a:off x="5155555" y="2535331"/>
            <a:ext cx="6444000" cy="630942"/>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What is the problem you're trying to solve / opportunity you’re trying to take advantage of (business drivers), what are the defined requirements​ and what are the constraints within which we need to work (</a:t>
            </a:r>
            <a:r>
              <a:rPr lang="en-AU" sz="1300" err="1">
                <a:solidFill>
                  <a:schemeClr val="dk1"/>
                </a:solidFill>
                <a:latin typeface="Roboto Light"/>
                <a:ea typeface="Roboto Light"/>
                <a:cs typeface="Roboto Light"/>
                <a:sym typeface="Roboto Light"/>
              </a:rPr>
              <a:t>eg</a:t>
            </a:r>
            <a:r>
              <a:rPr lang="en-AU" sz="1300">
                <a:solidFill>
                  <a:schemeClr val="dk1"/>
                </a:solidFill>
                <a:latin typeface="Roboto Light"/>
                <a:ea typeface="Roboto Light"/>
                <a:cs typeface="Roboto Light"/>
                <a:sym typeface="Roboto Light"/>
              </a:rPr>
              <a:t> time, budget, regulations, known issues) </a:t>
            </a:r>
            <a:endParaRPr/>
          </a:p>
        </p:txBody>
      </p:sp>
      <p:sp>
        <p:nvSpPr>
          <p:cNvPr id="476" name="Google Shape;476;p4"/>
          <p:cNvSpPr txBox="1"/>
          <p:nvPr/>
        </p:nvSpPr>
        <p:spPr>
          <a:xfrm>
            <a:off x="5129428" y="3345783"/>
            <a:ext cx="5675716"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SUCCESS MEASURES:</a:t>
            </a:r>
            <a:endParaRPr>
              <a:solidFill>
                <a:srgbClr val="00AA7F"/>
              </a:solidFill>
            </a:endParaRPr>
          </a:p>
        </p:txBody>
      </p:sp>
      <p:sp>
        <p:nvSpPr>
          <p:cNvPr id="477" name="Google Shape;477;p4"/>
          <p:cNvSpPr txBox="1"/>
          <p:nvPr/>
        </p:nvSpPr>
        <p:spPr>
          <a:xfrm>
            <a:off x="5155555" y="3588294"/>
            <a:ext cx="6444000" cy="451406"/>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What does success look like when we’re done (desired outcomes / objectives, quality measures, benefits)​</a:t>
            </a:r>
            <a:endParaRPr/>
          </a:p>
        </p:txBody>
      </p:sp>
      <p:sp>
        <p:nvSpPr>
          <p:cNvPr id="478" name="Google Shape;478;p4"/>
          <p:cNvSpPr txBox="1"/>
          <p:nvPr/>
        </p:nvSpPr>
        <p:spPr>
          <a:xfrm>
            <a:off x="5129428" y="4123095"/>
            <a:ext cx="5675716"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WHEN:</a:t>
            </a:r>
            <a:endParaRPr>
              <a:solidFill>
                <a:srgbClr val="00AA7F"/>
              </a:solidFill>
            </a:endParaRPr>
          </a:p>
        </p:txBody>
      </p:sp>
      <p:sp>
        <p:nvSpPr>
          <p:cNvPr id="479" name="Google Shape;479;p4"/>
          <p:cNvSpPr txBox="1"/>
          <p:nvPr/>
        </p:nvSpPr>
        <p:spPr>
          <a:xfrm>
            <a:off x="5155555" y="4365607"/>
            <a:ext cx="6444000" cy="271869"/>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When you need to have it done (deadlines / milestones / schedule)​</a:t>
            </a:r>
            <a:endParaRPr/>
          </a:p>
        </p:txBody>
      </p:sp>
      <p:sp>
        <p:nvSpPr>
          <p:cNvPr id="480" name="Google Shape;480;p4"/>
          <p:cNvSpPr txBox="1"/>
          <p:nvPr/>
        </p:nvSpPr>
        <p:spPr>
          <a:xfrm>
            <a:off x="5129428" y="4678333"/>
            <a:ext cx="5675716"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HOW:</a:t>
            </a:r>
            <a:endParaRPr>
              <a:solidFill>
                <a:srgbClr val="00AA7F"/>
              </a:solidFill>
            </a:endParaRPr>
          </a:p>
        </p:txBody>
      </p:sp>
      <p:sp>
        <p:nvSpPr>
          <p:cNvPr id="481" name="Google Shape;481;p4"/>
          <p:cNvSpPr txBox="1"/>
          <p:nvPr/>
        </p:nvSpPr>
        <p:spPr>
          <a:xfrm>
            <a:off x="5155555" y="4920843"/>
            <a:ext cx="6444000" cy="271869"/>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How we’re going to get it done (designs, plans, technology)​</a:t>
            </a:r>
            <a:endParaRPr/>
          </a:p>
        </p:txBody>
      </p:sp>
      <p:sp>
        <p:nvSpPr>
          <p:cNvPr id="482" name="Google Shape;482;p4"/>
          <p:cNvSpPr txBox="1"/>
          <p:nvPr/>
        </p:nvSpPr>
        <p:spPr>
          <a:xfrm>
            <a:off x="5129428" y="5259762"/>
            <a:ext cx="5675716"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WHO:</a:t>
            </a:r>
            <a:endParaRPr>
              <a:solidFill>
                <a:srgbClr val="00AA7F"/>
              </a:solidFill>
            </a:endParaRPr>
          </a:p>
        </p:txBody>
      </p:sp>
      <p:sp>
        <p:nvSpPr>
          <p:cNvPr id="483" name="Google Shape;483;p4"/>
          <p:cNvSpPr txBox="1"/>
          <p:nvPr/>
        </p:nvSpPr>
        <p:spPr>
          <a:xfrm>
            <a:off x="5155555" y="5502273"/>
            <a:ext cx="6444000" cy="271869"/>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Who needs to be involved, roles / responsibilities (our team / your team / third parties)​</a:t>
            </a:r>
            <a:endParaRPr/>
          </a:p>
        </p:txBody>
      </p:sp>
      <p:sp>
        <p:nvSpPr>
          <p:cNvPr id="484" name="Google Shape;484;p4"/>
          <p:cNvSpPr txBox="1"/>
          <p:nvPr/>
        </p:nvSpPr>
        <p:spPr>
          <a:xfrm>
            <a:off x="5129428" y="5862482"/>
            <a:ext cx="5675716" cy="323165"/>
          </a:xfrm>
          <a:prstGeom prst="rect">
            <a:avLst/>
          </a:prstGeom>
          <a:noFill/>
          <a:ln>
            <a:noFill/>
          </a:ln>
        </p:spPr>
        <p:txBody>
          <a:bodyPr spcFirstLastPara="1" wrap="square" lIns="91425" tIns="45700" rIns="91425" bIns="45700" anchor="b" anchorCtr="0">
            <a:spAutoFit/>
          </a:bodyPr>
          <a:lstStyle/>
          <a:p>
            <a:pPr marL="0" marR="0" lvl="0" indent="0" algn="l" rtl="0">
              <a:spcBef>
                <a:spcPts val="0"/>
              </a:spcBef>
              <a:spcAft>
                <a:spcPts val="0"/>
              </a:spcAft>
              <a:buNone/>
            </a:pPr>
            <a:r>
              <a:rPr lang="en-AU" sz="1500" b="1">
                <a:solidFill>
                  <a:srgbClr val="00AA7F"/>
                </a:solidFill>
                <a:latin typeface="Roboto"/>
                <a:ea typeface="Roboto"/>
                <a:cs typeface="Roboto"/>
                <a:sym typeface="Roboto"/>
              </a:rPr>
              <a:t>GOVERNANCE:</a:t>
            </a:r>
            <a:endParaRPr>
              <a:solidFill>
                <a:srgbClr val="00AA7F"/>
              </a:solidFill>
            </a:endParaRPr>
          </a:p>
        </p:txBody>
      </p:sp>
      <p:sp>
        <p:nvSpPr>
          <p:cNvPr id="485" name="Google Shape;485;p4"/>
          <p:cNvSpPr txBox="1"/>
          <p:nvPr/>
        </p:nvSpPr>
        <p:spPr>
          <a:xfrm>
            <a:off x="5155555" y="6104991"/>
            <a:ext cx="6444000" cy="451406"/>
          </a:xfrm>
          <a:prstGeom prst="rect">
            <a:avLst/>
          </a:prstGeom>
          <a:noFill/>
          <a:ln>
            <a:noFill/>
          </a:ln>
        </p:spPr>
        <p:txBody>
          <a:bodyPr spcFirstLastPara="1" wrap="square" lIns="91425" tIns="45700" rIns="91425" bIns="45700" anchor="t" anchorCtr="0">
            <a:spAutoFit/>
          </a:bodyPr>
          <a:lstStyle/>
          <a:p>
            <a:pPr marL="0" marR="0" lvl="0" indent="0" algn="l" rtl="0">
              <a:lnSpc>
                <a:spcPct val="107692"/>
              </a:lnSpc>
              <a:spcBef>
                <a:spcPts val="0"/>
              </a:spcBef>
              <a:spcAft>
                <a:spcPts val="0"/>
              </a:spcAft>
              <a:buNone/>
            </a:pPr>
            <a:r>
              <a:rPr lang="en-AU" sz="1300">
                <a:solidFill>
                  <a:schemeClr val="dk1"/>
                </a:solidFill>
                <a:latin typeface="Roboto Light"/>
                <a:ea typeface="Roboto Light"/>
                <a:cs typeface="Roboto Light"/>
                <a:sym typeface="Roboto Light"/>
              </a:rPr>
              <a:t>How we’re going to govern, communicate, monitor &amp; report (meetings &amp; cadence, reporting, dependency, issue, risk &amp; change management)​</a:t>
            </a:r>
            <a:endParaRPr/>
          </a:p>
        </p:txBody>
      </p:sp>
      <p:sp>
        <p:nvSpPr>
          <p:cNvPr id="486" name="Google Shape;486;p4"/>
          <p:cNvSpPr txBox="1"/>
          <p:nvPr/>
        </p:nvSpPr>
        <p:spPr>
          <a:xfrm>
            <a:off x="1805107" y="2913401"/>
            <a:ext cx="1406107"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WHAT</a:t>
            </a:r>
            <a:endParaRPr/>
          </a:p>
        </p:txBody>
      </p:sp>
      <p:sp>
        <p:nvSpPr>
          <p:cNvPr id="487" name="Google Shape;487;p4"/>
          <p:cNvSpPr txBox="1"/>
          <p:nvPr/>
        </p:nvSpPr>
        <p:spPr>
          <a:xfrm>
            <a:off x="2988394" y="3477597"/>
            <a:ext cx="1406107" cy="523220"/>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SUCCESS MEASURES</a:t>
            </a:r>
            <a:endParaRPr/>
          </a:p>
        </p:txBody>
      </p:sp>
      <p:sp>
        <p:nvSpPr>
          <p:cNvPr id="488" name="Google Shape;488;p4"/>
          <p:cNvSpPr txBox="1"/>
          <p:nvPr/>
        </p:nvSpPr>
        <p:spPr>
          <a:xfrm>
            <a:off x="1831005" y="5660506"/>
            <a:ext cx="1406107"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HOW</a:t>
            </a:r>
            <a:endParaRPr/>
          </a:p>
        </p:txBody>
      </p:sp>
      <p:sp>
        <p:nvSpPr>
          <p:cNvPr id="489" name="Google Shape;489;p4"/>
          <p:cNvSpPr txBox="1"/>
          <p:nvPr/>
        </p:nvSpPr>
        <p:spPr>
          <a:xfrm>
            <a:off x="3006915" y="4955662"/>
            <a:ext cx="1406107"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WHEN</a:t>
            </a:r>
            <a:endParaRPr/>
          </a:p>
        </p:txBody>
      </p:sp>
      <p:sp>
        <p:nvSpPr>
          <p:cNvPr id="490" name="Google Shape;490;p4"/>
          <p:cNvSpPr txBox="1"/>
          <p:nvPr/>
        </p:nvSpPr>
        <p:spPr>
          <a:xfrm>
            <a:off x="605212" y="4989063"/>
            <a:ext cx="1406107"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WHO</a:t>
            </a:r>
            <a:endParaRPr/>
          </a:p>
        </p:txBody>
      </p:sp>
      <p:sp>
        <p:nvSpPr>
          <p:cNvPr id="491" name="Google Shape;491;p4"/>
          <p:cNvSpPr txBox="1"/>
          <p:nvPr/>
        </p:nvSpPr>
        <p:spPr>
          <a:xfrm>
            <a:off x="610863" y="3603607"/>
            <a:ext cx="1404513" cy="30777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400" b="1">
                <a:solidFill>
                  <a:schemeClr val="lt1"/>
                </a:solidFill>
                <a:latin typeface="Roboto"/>
                <a:ea typeface="Roboto"/>
                <a:cs typeface="Roboto"/>
                <a:sym typeface="Roboto"/>
              </a:rPr>
              <a:t>GOVERNANCE</a:t>
            </a:r>
            <a:endParaRPr/>
          </a:p>
        </p:txBody>
      </p:sp>
      <p:sp>
        <p:nvSpPr>
          <p:cNvPr id="492" name="Google Shape;492;p4"/>
          <p:cNvSpPr txBox="1"/>
          <p:nvPr/>
        </p:nvSpPr>
        <p:spPr>
          <a:xfrm>
            <a:off x="1890022" y="4087674"/>
            <a:ext cx="1240990" cy="692497"/>
          </a:xfrm>
          <a:prstGeom prst="rect">
            <a:avLst/>
          </a:prstGeom>
          <a:noFill/>
          <a:ln>
            <a:noFill/>
          </a:ln>
        </p:spPr>
        <p:txBody>
          <a:bodyPr spcFirstLastPara="1" wrap="square" lIns="91425" tIns="45700" rIns="91425" bIns="45700" anchor="ctr" anchorCtr="0">
            <a:spAutoFit/>
          </a:bodyPr>
          <a:lstStyle/>
          <a:p>
            <a:pPr marL="0" marR="0" lvl="0" indent="0" algn="ctr" rtl="0">
              <a:spcBef>
                <a:spcPts val="0"/>
              </a:spcBef>
              <a:spcAft>
                <a:spcPts val="0"/>
              </a:spcAft>
              <a:buNone/>
            </a:pPr>
            <a:r>
              <a:rPr lang="en-AU" sz="1300" b="1">
                <a:solidFill>
                  <a:schemeClr val="dk2"/>
                </a:solidFill>
                <a:latin typeface="Roboto"/>
                <a:ea typeface="Roboto"/>
                <a:cs typeface="Roboto"/>
                <a:sym typeface="Roboto"/>
              </a:rPr>
              <a:t>DELIVERY SUCCESS ENABLERS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intelia.com.au">
            <a:extLst>
              <a:ext uri="{FF2B5EF4-FFF2-40B4-BE49-F238E27FC236}">
                <a16:creationId xmlns:a16="http://schemas.microsoft.com/office/drawing/2014/main" id="{283B3FD3-6123-7E16-D680-CF3720425F80}"/>
              </a:ext>
            </a:extLst>
          </p:cNvPr>
          <p:cNvSpPr txBox="1"/>
          <p:nvPr/>
        </p:nvSpPr>
        <p:spPr>
          <a:xfrm>
            <a:off x="8541178" y="7914092"/>
            <a:ext cx="1511632"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defRPr>
                <a:solidFill>
                  <a:srgbClr val="FFFFFF"/>
                </a:solidFill>
                <a:latin typeface="Roboto Light"/>
                <a:ea typeface="Roboto Light"/>
                <a:cs typeface="Roboto Light"/>
                <a:sym typeface="Roboto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FFFFFF"/>
                </a:solidFill>
                <a:effectLst/>
                <a:uLnTx/>
                <a:uFillTx/>
                <a:latin typeface="Roboto Light"/>
                <a:ea typeface="Roboto Light"/>
                <a:sym typeface="Roboto Light"/>
              </a:rPr>
              <a:t>intelia.com.au</a:t>
            </a:r>
          </a:p>
        </p:txBody>
      </p:sp>
      <p:sp>
        <p:nvSpPr>
          <p:cNvPr id="2" name="Rectangle 1">
            <a:extLst>
              <a:ext uri="{FF2B5EF4-FFF2-40B4-BE49-F238E27FC236}">
                <a16:creationId xmlns:a16="http://schemas.microsoft.com/office/drawing/2014/main" id="{7F40647C-4D35-B1AA-362E-7140BB73ECF4}"/>
              </a:ext>
            </a:extLst>
          </p:cNvPr>
          <p:cNvSpPr txBox="1"/>
          <p:nvPr/>
        </p:nvSpPr>
        <p:spPr>
          <a:xfrm>
            <a:off x="833939" y="754402"/>
            <a:ext cx="7842922" cy="618918"/>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4292" tIns="32146" rIns="64292" bIns="32146" anchor="t">
            <a:spAutoFit/>
          </a:bodyPr>
          <a:lstStyle>
            <a:defPPr>
              <a:defRPr lang="en-US"/>
            </a:defPPr>
            <a:lvl1pPr defTabSz="410751" hangingPunct="0">
              <a:defRPr sz="3973" b="1" kern="0">
                <a:solidFill>
                  <a:srgbClr val="0F2B3F"/>
                </a:solidFill>
                <a:latin typeface="Roboto" panose="02000000000000000000" pitchFamily="2" charset="0"/>
                <a:ea typeface="Roboto" panose="02000000000000000000" pitchFamily="2" charset="0"/>
              </a:defRPr>
            </a:lvl1pPr>
          </a:lstStyle>
          <a:p>
            <a:pPr marL="0" marR="0" lvl="0" indent="0" algn="l" defTabSz="410751" rtl="0" eaLnBrk="1" fontAlgn="auto" latinLnBrk="0" hangingPunct="0">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0AB81"/>
                </a:solidFill>
                <a:effectLst/>
                <a:uLnTx/>
                <a:uFillTx/>
                <a:latin typeface="Roboto"/>
                <a:ea typeface="Roboto"/>
                <a:cs typeface="Roboto"/>
              </a:rPr>
              <a:t>Our Delivery Approach</a:t>
            </a:r>
            <a:endParaRPr kumimoji="0" lang="en-AU" sz="2400" b="1" i="0" u="none" strike="noStrike" kern="1200" cap="none" spc="0" normalizeH="0" baseline="0" noProof="0">
              <a:ln>
                <a:noFill/>
              </a:ln>
              <a:solidFill>
                <a:srgbClr val="10AB81"/>
              </a:solidFill>
              <a:effectLst/>
              <a:uLnTx/>
              <a:uFillTx/>
              <a:latin typeface="Roboto"/>
              <a:ea typeface="Roboto"/>
              <a:cs typeface="Roboto"/>
            </a:endParaRPr>
          </a:p>
        </p:txBody>
      </p:sp>
      <p:sp>
        <p:nvSpPr>
          <p:cNvPr id="5" name="TextBox 4">
            <a:extLst>
              <a:ext uri="{FF2B5EF4-FFF2-40B4-BE49-F238E27FC236}">
                <a16:creationId xmlns:a16="http://schemas.microsoft.com/office/drawing/2014/main" id="{776D0894-F926-C3B5-FE23-07610084A7B5}"/>
              </a:ext>
            </a:extLst>
          </p:cNvPr>
          <p:cNvSpPr txBox="1"/>
          <p:nvPr/>
        </p:nvSpPr>
        <p:spPr>
          <a:xfrm>
            <a:off x="833939" y="1515476"/>
            <a:ext cx="8625747" cy="60471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7000"/>
              </a:lnSpc>
              <a:spcBef>
                <a:spcPts val="0"/>
              </a:spcBef>
              <a:spcAft>
                <a:spcPts val="400"/>
              </a:spcAft>
              <a:buClrTx/>
              <a:buSzTx/>
              <a:buFontTx/>
              <a:buNone/>
              <a:tabLst/>
              <a:defRPr/>
            </a:pPr>
            <a:r>
              <a:rPr kumimoji="0" lang="en-AU" sz="1600" b="0" i="0" u="none" strike="noStrike" kern="1200" cap="none" spc="0" normalizeH="0" baseline="0" noProof="0">
                <a:ln>
                  <a:noFill/>
                </a:ln>
                <a:solidFill>
                  <a:prstClr val="black"/>
                </a:solidFill>
                <a:effectLst/>
                <a:uLnTx/>
                <a:uFillTx/>
                <a:latin typeface="Roboto"/>
                <a:ea typeface="Roboto"/>
                <a:cs typeface="Roboto"/>
              </a:rPr>
              <a:t>Our customer’s success is the core to our success – we deliver what we commit to with precision, innovation and care.</a:t>
            </a:r>
          </a:p>
        </p:txBody>
      </p:sp>
      <p:sp>
        <p:nvSpPr>
          <p:cNvPr id="3" name="Rectangle 2">
            <a:extLst>
              <a:ext uri="{FF2B5EF4-FFF2-40B4-BE49-F238E27FC236}">
                <a16:creationId xmlns:a16="http://schemas.microsoft.com/office/drawing/2014/main" id="{523C74FD-EE23-1667-410F-78EEBFC61417}"/>
              </a:ext>
            </a:extLst>
          </p:cNvPr>
          <p:cNvSpPr/>
          <p:nvPr/>
        </p:nvSpPr>
        <p:spPr>
          <a:xfrm>
            <a:off x="833938" y="5564665"/>
            <a:ext cx="7450091" cy="6983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422"/>
              </a:spcAft>
              <a:buClrTx/>
              <a:buSzTx/>
              <a:buFontTx/>
              <a:buNone/>
              <a:tabLst/>
              <a:defRPr/>
            </a:pPr>
            <a:r>
              <a:rPr kumimoji="0" lang="en-AU" sz="1969"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rPr>
              <a:t>So that we design and deliver a working solution that </a:t>
            </a:r>
            <a:r>
              <a:rPr kumimoji="0" lang="en-AU" sz="1969" b="0" i="0" u="none" strike="noStrike" kern="1200" cap="none" spc="0" normalizeH="0" baseline="0" noProof="0">
                <a:ln>
                  <a:noFill/>
                </a:ln>
                <a:solidFill>
                  <a:srgbClr val="01AA7F"/>
                </a:solidFill>
                <a:effectLst/>
                <a:uLnTx/>
                <a:uFillTx/>
                <a:latin typeface="Roboto Light" panose="02000000000000000000" pitchFamily="2" charset="0"/>
                <a:ea typeface="Roboto Light" panose="02000000000000000000" pitchFamily="2" charset="0"/>
                <a:cs typeface="+mn-cs"/>
              </a:rPr>
              <a:t>adds value </a:t>
            </a:r>
            <a:r>
              <a:rPr kumimoji="0" lang="en-AU" sz="1969"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cs typeface="+mn-cs"/>
              </a:rPr>
              <a:t>and </a:t>
            </a:r>
            <a:r>
              <a:rPr kumimoji="0" lang="en-AU" sz="1969" b="0" i="0" u="none" strike="noStrike" kern="1200" cap="none" spc="0" normalizeH="0" baseline="0" noProof="0">
                <a:ln>
                  <a:noFill/>
                </a:ln>
                <a:solidFill>
                  <a:srgbClr val="01AA7F"/>
                </a:solidFill>
                <a:effectLst/>
                <a:uLnTx/>
                <a:uFillTx/>
                <a:latin typeface="Roboto Light" panose="02000000000000000000" pitchFamily="2" charset="0"/>
                <a:ea typeface="Roboto Light" panose="02000000000000000000" pitchFamily="2" charset="0"/>
                <a:cs typeface="+mn-cs"/>
              </a:rPr>
              <a:t>meets your business needs</a:t>
            </a:r>
          </a:p>
        </p:txBody>
      </p:sp>
      <p:sp>
        <p:nvSpPr>
          <p:cNvPr id="6" name="TextBox 5">
            <a:extLst>
              <a:ext uri="{FF2B5EF4-FFF2-40B4-BE49-F238E27FC236}">
                <a16:creationId xmlns:a16="http://schemas.microsoft.com/office/drawing/2014/main" id="{2F429914-0863-0859-C095-45A3DEEE7CBC}"/>
              </a:ext>
            </a:extLst>
          </p:cNvPr>
          <p:cNvSpPr txBox="1"/>
          <p:nvPr/>
        </p:nvSpPr>
        <p:spPr>
          <a:xfrm>
            <a:off x="833937" y="2570125"/>
            <a:ext cx="9725205" cy="254460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400"/>
              </a:spcAft>
              <a:buClrTx/>
              <a:buSzTx/>
              <a:buFontTx/>
              <a:buNone/>
              <a:tabLst/>
              <a:defRPr/>
            </a:pPr>
            <a:r>
              <a:rPr kumimoji="0" lang="en-AU" sz="1600" b="0" i="0" u="none" strike="noStrike" kern="1200" cap="none" spc="0" normalizeH="0" baseline="0" noProof="0">
                <a:ln>
                  <a:noFill/>
                </a:ln>
                <a:solidFill>
                  <a:prstClr val="black"/>
                </a:solidFill>
                <a:effectLst/>
                <a:uLnTx/>
                <a:uFillTx/>
                <a:latin typeface="Roboto"/>
                <a:ea typeface="Roboto"/>
                <a:cs typeface="Roboto"/>
              </a:rPr>
              <a:t>On every engagement, our defined approach to delivery is a focus on ensuring we clearly understand​:</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srgbClr val="01AA7F"/>
                </a:solidFill>
                <a:effectLst/>
                <a:uLnTx/>
                <a:uFillTx/>
                <a:latin typeface="Roboto"/>
                <a:ea typeface="Roboto"/>
                <a:cs typeface="Roboto"/>
              </a:rPr>
              <a:t>What</a:t>
            </a:r>
            <a:r>
              <a:rPr kumimoji="0" lang="en-AU" sz="1600" b="0" i="0" u="none" strike="noStrike" kern="1200" cap="none" spc="0" normalizeH="0" baseline="0" noProof="0">
                <a:ln>
                  <a:noFill/>
                </a:ln>
                <a:solidFill>
                  <a:prstClr val="black"/>
                </a:solidFill>
                <a:effectLst/>
                <a:uLnTx/>
                <a:uFillTx/>
                <a:latin typeface="Roboto"/>
                <a:ea typeface="Roboto"/>
                <a:cs typeface="Roboto"/>
              </a:rPr>
              <a:t> it is you’re asking us to do (requirements)​</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Roboto"/>
                <a:ea typeface="Roboto"/>
                <a:cs typeface="Roboto"/>
              </a:rPr>
              <a:t>What </a:t>
            </a:r>
            <a:r>
              <a:rPr kumimoji="0" lang="en-AU" sz="1600" b="0" i="0" u="none" strike="noStrike" kern="1200" cap="none" spc="0" normalizeH="0" baseline="0" noProof="0">
                <a:ln>
                  <a:noFill/>
                </a:ln>
                <a:solidFill>
                  <a:srgbClr val="01AA7F"/>
                </a:solidFill>
                <a:effectLst/>
                <a:uLnTx/>
                <a:uFillTx/>
                <a:latin typeface="Roboto"/>
                <a:ea typeface="Roboto"/>
                <a:cs typeface="Roboto"/>
              </a:rPr>
              <a:t>success looks like </a:t>
            </a:r>
            <a:r>
              <a:rPr kumimoji="0" lang="en-AU" sz="1600" b="0" i="0" u="none" strike="noStrike" kern="1200" cap="none" spc="0" normalizeH="0" baseline="0" noProof="0">
                <a:ln>
                  <a:noFill/>
                </a:ln>
                <a:solidFill>
                  <a:prstClr val="black"/>
                </a:solidFill>
                <a:effectLst/>
                <a:uLnTx/>
                <a:uFillTx/>
                <a:latin typeface="Roboto"/>
                <a:ea typeface="Roboto"/>
                <a:cs typeface="Roboto"/>
              </a:rPr>
              <a:t>when we’re done (outcomes / objectives, quality requirements)​</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srgbClr val="01AA7F"/>
                </a:solidFill>
                <a:effectLst/>
                <a:uLnTx/>
                <a:uFillTx/>
                <a:latin typeface="Roboto"/>
                <a:ea typeface="Roboto"/>
                <a:cs typeface="Roboto"/>
              </a:rPr>
              <a:t>When</a:t>
            </a:r>
            <a:r>
              <a:rPr kumimoji="0" lang="en-AU" sz="1600" b="0" i="0" u="none" strike="noStrike" kern="1200" cap="none" spc="0" normalizeH="0" baseline="0" noProof="0">
                <a:ln>
                  <a:noFill/>
                </a:ln>
                <a:solidFill>
                  <a:prstClr val="black"/>
                </a:solidFill>
                <a:effectLst/>
                <a:uLnTx/>
                <a:uFillTx/>
                <a:latin typeface="Roboto"/>
                <a:ea typeface="Roboto"/>
                <a:cs typeface="Roboto"/>
              </a:rPr>
              <a:t> you need to have it done (deadlines / milestones / schedule)​</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srgbClr val="01AA7F"/>
                </a:solidFill>
                <a:effectLst/>
                <a:uLnTx/>
                <a:uFillTx/>
                <a:latin typeface="Roboto"/>
                <a:ea typeface="Roboto"/>
                <a:cs typeface="Roboto"/>
              </a:rPr>
              <a:t>How</a:t>
            </a:r>
            <a:r>
              <a:rPr kumimoji="0" lang="en-AU" sz="1600" b="0" i="0" u="none" strike="noStrike" kern="1200" cap="none" spc="0" normalizeH="0" baseline="0" noProof="0">
                <a:ln>
                  <a:noFill/>
                </a:ln>
                <a:solidFill>
                  <a:prstClr val="black"/>
                </a:solidFill>
                <a:effectLst/>
                <a:uLnTx/>
                <a:uFillTx/>
                <a:latin typeface="Roboto"/>
                <a:ea typeface="Roboto"/>
                <a:cs typeface="Roboto"/>
              </a:rPr>
              <a:t> we’re going to get it done (designs, plans, technology etc)​</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srgbClr val="01AA7F"/>
                </a:solidFill>
                <a:effectLst/>
                <a:uLnTx/>
                <a:uFillTx/>
                <a:latin typeface="Roboto"/>
                <a:ea typeface="Roboto"/>
                <a:cs typeface="Roboto"/>
              </a:rPr>
              <a:t>Who</a:t>
            </a:r>
            <a:r>
              <a:rPr kumimoji="0" lang="en-AU" sz="1600" b="0" i="0" u="none" strike="noStrike" kern="1200" cap="none" spc="0" normalizeH="0" baseline="0" noProof="0">
                <a:ln>
                  <a:noFill/>
                </a:ln>
                <a:solidFill>
                  <a:prstClr val="black"/>
                </a:solidFill>
                <a:effectLst/>
                <a:uLnTx/>
                <a:uFillTx/>
                <a:latin typeface="Roboto"/>
                <a:ea typeface="Roboto"/>
                <a:cs typeface="Roboto"/>
              </a:rPr>
              <a:t> needs to be involved to get it done, roles and responsibilities (our team / your team / 3rd parties)​</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Roboto"/>
                <a:ea typeface="Roboto"/>
                <a:cs typeface="Roboto"/>
              </a:rPr>
              <a:t>What our </a:t>
            </a:r>
            <a:r>
              <a:rPr kumimoji="0" lang="en-AU" sz="1600" b="0" i="0" u="none" strike="noStrike" kern="1200" cap="none" spc="0" normalizeH="0" baseline="0" noProof="0">
                <a:ln>
                  <a:noFill/>
                </a:ln>
                <a:solidFill>
                  <a:srgbClr val="01AA7F"/>
                </a:solidFill>
                <a:effectLst/>
                <a:uLnTx/>
                <a:uFillTx/>
                <a:latin typeface="Roboto"/>
                <a:ea typeface="Roboto"/>
                <a:cs typeface="Roboto"/>
              </a:rPr>
              <a:t>constraints</a:t>
            </a:r>
            <a:r>
              <a:rPr kumimoji="0" lang="en-AU" sz="1600" b="0" i="0" u="none" strike="noStrike" kern="1200" cap="none" spc="0" normalizeH="0" baseline="0" noProof="0">
                <a:ln>
                  <a:noFill/>
                </a:ln>
                <a:solidFill>
                  <a:prstClr val="black"/>
                </a:solidFill>
                <a:effectLst/>
                <a:uLnTx/>
                <a:uFillTx/>
                <a:latin typeface="Roboto"/>
                <a:ea typeface="Roboto"/>
                <a:cs typeface="Roboto"/>
              </a:rPr>
              <a:t> are (budget, regulations, commercial, known issues etc)​</a:t>
            </a:r>
          </a:p>
          <a:p>
            <a:pPr marL="285750" marR="0" lvl="0" indent="-285750" algn="l" defTabSz="914400" rtl="0" eaLnBrk="1" fontAlgn="auto" latinLnBrk="0" hangingPunct="1">
              <a:lnSpc>
                <a:spcPct val="107000"/>
              </a:lnSpc>
              <a:spcBef>
                <a:spcPts val="0"/>
              </a:spcBef>
              <a:spcAft>
                <a:spcPts val="400"/>
              </a:spcAft>
              <a:buClr>
                <a:srgbClr val="01AA7F"/>
              </a:buClr>
              <a:buSzTx/>
              <a:buFont typeface="Arial" panose="020B0604020202020204" pitchFamily="34" charset="0"/>
              <a:buChar char="•"/>
              <a:tabLst/>
              <a:defRPr/>
            </a:pPr>
            <a:r>
              <a:rPr kumimoji="0" lang="en-AU" sz="1600" b="0" i="0" u="none" strike="noStrike" kern="1200" cap="none" spc="0" normalizeH="0" baseline="0" noProof="0">
                <a:ln>
                  <a:noFill/>
                </a:ln>
                <a:solidFill>
                  <a:prstClr val="black"/>
                </a:solidFill>
                <a:effectLst/>
                <a:uLnTx/>
                <a:uFillTx/>
                <a:latin typeface="Roboto"/>
                <a:ea typeface="Roboto"/>
                <a:cs typeface="Roboto"/>
              </a:rPr>
              <a:t>How we’re going to </a:t>
            </a:r>
            <a:r>
              <a:rPr kumimoji="0" lang="en-AU" sz="1600" b="0" i="0" u="none" strike="noStrike" kern="1200" cap="none" spc="0" normalizeH="0" baseline="0" noProof="0">
                <a:ln>
                  <a:noFill/>
                </a:ln>
                <a:solidFill>
                  <a:srgbClr val="01AA7F"/>
                </a:solidFill>
                <a:effectLst/>
                <a:uLnTx/>
                <a:uFillTx/>
                <a:latin typeface="Roboto"/>
                <a:ea typeface="Roboto"/>
                <a:cs typeface="Roboto"/>
              </a:rPr>
              <a:t>govern and communicate </a:t>
            </a:r>
            <a:r>
              <a:rPr kumimoji="0" lang="en-AU" sz="1600" b="0" i="0" u="none" strike="noStrike" kern="1200" cap="none" spc="0" normalizeH="0" baseline="0" noProof="0">
                <a:ln>
                  <a:noFill/>
                </a:ln>
                <a:solidFill>
                  <a:prstClr val="black"/>
                </a:solidFill>
                <a:effectLst/>
                <a:uLnTx/>
                <a:uFillTx/>
                <a:latin typeface="Roboto"/>
                <a:ea typeface="Roboto"/>
                <a:cs typeface="Roboto"/>
              </a:rPr>
              <a:t>(meetings, reporting, issue and risk management etc)​</a:t>
            </a:r>
          </a:p>
        </p:txBody>
      </p:sp>
    </p:spTree>
    <p:extLst>
      <p:ext uri="{BB962C8B-B14F-4D97-AF65-F5344CB8AC3E}">
        <p14:creationId xmlns:p14="http://schemas.microsoft.com/office/powerpoint/2010/main" val="3500132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ounded Rectangle 63">
            <a:extLst>
              <a:ext uri="{FF2B5EF4-FFF2-40B4-BE49-F238E27FC236}">
                <a16:creationId xmlns:a16="http://schemas.microsoft.com/office/drawing/2014/main" id="{3A5C84DE-A32D-5640-A35B-70522311464A}"/>
              </a:ext>
            </a:extLst>
          </p:cNvPr>
          <p:cNvSpPr/>
          <p:nvPr/>
        </p:nvSpPr>
        <p:spPr>
          <a:xfrm>
            <a:off x="2996256" y="2563522"/>
            <a:ext cx="1756718" cy="3908807"/>
          </a:xfrm>
          <a:prstGeom prst="roundRect">
            <a:avLst>
              <a:gd name="adj" fmla="val 6907"/>
            </a:avLst>
          </a:prstGeom>
          <a:solidFill>
            <a:srgbClr val="E37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4" name="Rounded Rectangle 53">
            <a:extLst>
              <a:ext uri="{FF2B5EF4-FFF2-40B4-BE49-F238E27FC236}">
                <a16:creationId xmlns:a16="http://schemas.microsoft.com/office/drawing/2014/main" id="{D616D21A-5E2C-3348-B307-FEC6919F8E7C}"/>
              </a:ext>
            </a:extLst>
          </p:cNvPr>
          <p:cNvSpPr/>
          <p:nvPr/>
        </p:nvSpPr>
        <p:spPr>
          <a:xfrm>
            <a:off x="858759" y="2563522"/>
            <a:ext cx="1756718" cy="3908807"/>
          </a:xfrm>
          <a:prstGeom prst="roundRect">
            <a:avLst>
              <a:gd name="adj" fmla="val 6907"/>
            </a:avLst>
          </a:prstGeom>
          <a:solidFill>
            <a:srgbClr val="0F5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65" name="Rounded Rectangle 64">
            <a:extLst>
              <a:ext uri="{FF2B5EF4-FFF2-40B4-BE49-F238E27FC236}">
                <a16:creationId xmlns:a16="http://schemas.microsoft.com/office/drawing/2014/main" id="{A89AD882-0689-A944-AC8A-3D049E8CA85C}"/>
              </a:ext>
            </a:extLst>
          </p:cNvPr>
          <p:cNvSpPr/>
          <p:nvPr/>
        </p:nvSpPr>
        <p:spPr>
          <a:xfrm>
            <a:off x="5133752" y="2563522"/>
            <a:ext cx="1756718" cy="3908807"/>
          </a:xfrm>
          <a:prstGeom prst="roundRect">
            <a:avLst>
              <a:gd name="adj" fmla="val 6907"/>
            </a:avLst>
          </a:prstGeom>
          <a:solidFill>
            <a:srgbClr val="18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66" name="Rounded Rectangle 65">
            <a:extLst>
              <a:ext uri="{FF2B5EF4-FFF2-40B4-BE49-F238E27FC236}">
                <a16:creationId xmlns:a16="http://schemas.microsoft.com/office/drawing/2014/main" id="{420D7396-F136-A947-8979-655252D0FC81}"/>
              </a:ext>
            </a:extLst>
          </p:cNvPr>
          <p:cNvSpPr/>
          <p:nvPr/>
        </p:nvSpPr>
        <p:spPr>
          <a:xfrm>
            <a:off x="7271249" y="2563522"/>
            <a:ext cx="1756718" cy="3908807"/>
          </a:xfrm>
          <a:prstGeom prst="roundRect">
            <a:avLst>
              <a:gd name="adj" fmla="val 6907"/>
            </a:avLst>
          </a:prstGeom>
          <a:solidFill>
            <a:srgbClr val="C3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67" name="Rounded Rectangle 66">
            <a:extLst>
              <a:ext uri="{FF2B5EF4-FFF2-40B4-BE49-F238E27FC236}">
                <a16:creationId xmlns:a16="http://schemas.microsoft.com/office/drawing/2014/main" id="{8467C007-85BA-4C4C-BACC-7DCB95EA9B16}"/>
              </a:ext>
            </a:extLst>
          </p:cNvPr>
          <p:cNvSpPr/>
          <p:nvPr/>
        </p:nvSpPr>
        <p:spPr>
          <a:xfrm>
            <a:off x="9408745" y="2563522"/>
            <a:ext cx="1756718" cy="3908807"/>
          </a:xfrm>
          <a:prstGeom prst="roundRect">
            <a:avLst>
              <a:gd name="adj" fmla="val 6907"/>
            </a:avLst>
          </a:prstGeom>
          <a:solidFill>
            <a:srgbClr val="00A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4" name="Hexagon 43">
            <a:extLst>
              <a:ext uri="{FF2B5EF4-FFF2-40B4-BE49-F238E27FC236}">
                <a16:creationId xmlns:a16="http://schemas.microsoft.com/office/drawing/2014/main" id="{AB04E231-B316-3840-B8D1-771FAB18811A}"/>
              </a:ext>
            </a:extLst>
          </p:cNvPr>
          <p:cNvSpPr/>
          <p:nvPr/>
        </p:nvSpPr>
        <p:spPr>
          <a:xfrm>
            <a:off x="716865" y="1683993"/>
            <a:ext cx="2040507" cy="1759058"/>
          </a:xfrm>
          <a:prstGeom prst="hexagon">
            <a:avLst/>
          </a:prstGeom>
          <a:solidFill>
            <a:srgbClr val="0F5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9" name="Hexagon 48">
            <a:extLst>
              <a:ext uri="{FF2B5EF4-FFF2-40B4-BE49-F238E27FC236}">
                <a16:creationId xmlns:a16="http://schemas.microsoft.com/office/drawing/2014/main" id="{364F67BB-D947-054A-880D-D003FFF41EB6}"/>
              </a:ext>
            </a:extLst>
          </p:cNvPr>
          <p:cNvSpPr/>
          <p:nvPr/>
        </p:nvSpPr>
        <p:spPr>
          <a:xfrm>
            <a:off x="858759" y="1806316"/>
            <a:ext cx="1756718" cy="1514413"/>
          </a:xfrm>
          <a:prstGeom prst="hexagon">
            <a:avLst/>
          </a:prstGeom>
          <a:solidFill>
            <a:srgbClr val="023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8" name="Hexagon 47">
            <a:extLst>
              <a:ext uri="{FF2B5EF4-FFF2-40B4-BE49-F238E27FC236}">
                <a16:creationId xmlns:a16="http://schemas.microsoft.com/office/drawing/2014/main" id="{8700186C-8A8D-914A-9ED6-6325F731EE95}"/>
              </a:ext>
            </a:extLst>
          </p:cNvPr>
          <p:cNvSpPr/>
          <p:nvPr/>
        </p:nvSpPr>
        <p:spPr>
          <a:xfrm>
            <a:off x="2854361" y="1683993"/>
            <a:ext cx="2040507" cy="1759058"/>
          </a:xfrm>
          <a:prstGeom prst="hexagon">
            <a:avLst/>
          </a:prstGeom>
          <a:solidFill>
            <a:srgbClr val="E37A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0" name="Hexagon 49">
            <a:extLst>
              <a:ext uri="{FF2B5EF4-FFF2-40B4-BE49-F238E27FC236}">
                <a16:creationId xmlns:a16="http://schemas.microsoft.com/office/drawing/2014/main" id="{1404FAB8-27E9-1840-964C-8003637AFD43}"/>
              </a:ext>
            </a:extLst>
          </p:cNvPr>
          <p:cNvSpPr/>
          <p:nvPr/>
        </p:nvSpPr>
        <p:spPr>
          <a:xfrm>
            <a:off x="2996256" y="1806316"/>
            <a:ext cx="1756718" cy="1514413"/>
          </a:xfrm>
          <a:prstGeom prst="hexagon">
            <a:avLst/>
          </a:prstGeom>
          <a:solidFill>
            <a:srgbClr val="AD5C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5" name="Hexagon 44">
            <a:extLst>
              <a:ext uri="{FF2B5EF4-FFF2-40B4-BE49-F238E27FC236}">
                <a16:creationId xmlns:a16="http://schemas.microsoft.com/office/drawing/2014/main" id="{5A4A298C-810D-B14B-BA21-220ED9EF7300}"/>
              </a:ext>
            </a:extLst>
          </p:cNvPr>
          <p:cNvSpPr/>
          <p:nvPr/>
        </p:nvSpPr>
        <p:spPr>
          <a:xfrm>
            <a:off x="4991858" y="1683993"/>
            <a:ext cx="2040507" cy="1759058"/>
          </a:xfrm>
          <a:prstGeom prst="hexagon">
            <a:avLst/>
          </a:prstGeom>
          <a:solidFill>
            <a:srgbClr val="184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1" name="Hexagon 50">
            <a:extLst>
              <a:ext uri="{FF2B5EF4-FFF2-40B4-BE49-F238E27FC236}">
                <a16:creationId xmlns:a16="http://schemas.microsoft.com/office/drawing/2014/main" id="{B20AF05D-8652-CD42-B79F-A63D33C99F34}"/>
              </a:ext>
            </a:extLst>
          </p:cNvPr>
          <p:cNvSpPr/>
          <p:nvPr/>
        </p:nvSpPr>
        <p:spPr>
          <a:xfrm>
            <a:off x="5133752" y="1806316"/>
            <a:ext cx="1756718" cy="1514413"/>
          </a:xfrm>
          <a:prstGeom prst="hexagon">
            <a:avLst/>
          </a:prstGeom>
          <a:solidFill>
            <a:srgbClr val="0F2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7" name="Hexagon 46">
            <a:extLst>
              <a:ext uri="{FF2B5EF4-FFF2-40B4-BE49-F238E27FC236}">
                <a16:creationId xmlns:a16="http://schemas.microsoft.com/office/drawing/2014/main" id="{922B3301-5DCA-664B-8C78-7C7528490EF7}"/>
              </a:ext>
            </a:extLst>
          </p:cNvPr>
          <p:cNvSpPr/>
          <p:nvPr/>
        </p:nvSpPr>
        <p:spPr>
          <a:xfrm>
            <a:off x="7129354" y="1683993"/>
            <a:ext cx="2040507" cy="1759058"/>
          </a:xfrm>
          <a:prstGeom prst="hexagon">
            <a:avLst/>
          </a:prstGeom>
          <a:solidFill>
            <a:srgbClr val="C33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2" name="Hexagon 51">
            <a:extLst>
              <a:ext uri="{FF2B5EF4-FFF2-40B4-BE49-F238E27FC236}">
                <a16:creationId xmlns:a16="http://schemas.microsoft.com/office/drawing/2014/main" id="{760E6CE6-1AF1-8F47-BC91-C531FF8C3122}"/>
              </a:ext>
            </a:extLst>
          </p:cNvPr>
          <p:cNvSpPr/>
          <p:nvPr/>
        </p:nvSpPr>
        <p:spPr>
          <a:xfrm>
            <a:off x="7271249" y="1806316"/>
            <a:ext cx="1756718" cy="1514413"/>
          </a:xfrm>
          <a:prstGeom prst="hexagon">
            <a:avLst/>
          </a:prstGeom>
          <a:solidFill>
            <a:srgbClr val="902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46" name="Hexagon 45">
            <a:extLst>
              <a:ext uri="{FF2B5EF4-FFF2-40B4-BE49-F238E27FC236}">
                <a16:creationId xmlns:a16="http://schemas.microsoft.com/office/drawing/2014/main" id="{4E19CED8-2ECD-3645-8428-4C1FF1087613}"/>
              </a:ext>
            </a:extLst>
          </p:cNvPr>
          <p:cNvSpPr/>
          <p:nvPr/>
        </p:nvSpPr>
        <p:spPr>
          <a:xfrm>
            <a:off x="9266851" y="1683993"/>
            <a:ext cx="2040507" cy="1759058"/>
          </a:xfrm>
          <a:prstGeom prst="hexagon">
            <a:avLst/>
          </a:prstGeom>
          <a:solidFill>
            <a:srgbClr val="00AA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53" name="Hexagon 52">
            <a:extLst>
              <a:ext uri="{FF2B5EF4-FFF2-40B4-BE49-F238E27FC236}">
                <a16:creationId xmlns:a16="http://schemas.microsoft.com/office/drawing/2014/main" id="{1FD3ED59-3743-C14E-BB34-B6561E752B7C}"/>
              </a:ext>
            </a:extLst>
          </p:cNvPr>
          <p:cNvSpPr/>
          <p:nvPr/>
        </p:nvSpPr>
        <p:spPr>
          <a:xfrm>
            <a:off x="9408745" y="1806316"/>
            <a:ext cx="1756718" cy="1514413"/>
          </a:xfrm>
          <a:prstGeom prst="hexagon">
            <a:avLst/>
          </a:prstGeom>
          <a:solidFill>
            <a:srgbClr val="0082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Lato Light" panose="020F0502020204030203" pitchFamily="34" charset="0"/>
            </a:endParaRPr>
          </a:p>
        </p:txBody>
      </p:sp>
      <p:sp>
        <p:nvSpPr>
          <p:cNvPr id="73" name="TextBox 72">
            <a:extLst>
              <a:ext uri="{FF2B5EF4-FFF2-40B4-BE49-F238E27FC236}">
                <a16:creationId xmlns:a16="http://schemas.microsoft.com/office/drawing/2014/main" id="{36CD8B36-08ED-0848-A665-7319E61A092B}"/>
              </a:ext>
            </a:extLst>
          </p:cNvPr>
          <p:cNvSpPr txBox="1"/>
          <p:nvPr/>
        </p:nvSpPr>
        <p:spPr>
          <a:xfrm>
            <a:off x="1259362" y="3435355"/>
            <a:ext cx="987770" cy="523220"/>
          </a:xfrm>
          <a:prstGeom prst="rect">
            <a:avLst/>
          </a:prstGeom>
          <a:noFill/>
        </p:spPr>
        <p:txBody>
          <a:bodyPr wrap="none" rtlCol="0" anchor="ctr">
            <a:spAutoFit/>
          </a:bodyPr>
          <a:lstStyle/>
          <a:p>
            <a:pPr algn="ctr"/>
            <a:r>
              <a:rPr lang="en-US" sz="1400" b="1">
                <a:solidFill>
                  <a:schemeClr val="bg1"/>
                </a:solidFill>
                <a:latin typeface="Roboto" panose="02000000000000000000" pitchFamily="2" charset="0"/>
                <a:ea typeface="Roboto" panose="02000000000000000000" pitchFamily="2" charset="0"/>
                <a:cs typeface="Poppins" pitchFamily="2" charset="77"/>
              </a:rPr>
              <a:t>Use Case </a:t>
            </a:r>
          </a:p>
          <a:p>
            <a:pPr algn="ctr"/>
            <a:r>
              <a:rPr lang="en-US" sz="1400" b="1">
                <a:solidFill>
                  <a:schemeClr val="bg1"/>
                </a:solidFill>
                <a:latin typeface="Roboto" panose="02000000000000000000" pitchFamily="2" charset="0"/>
                <a:ea typeface="Roboto" panose="02000000000000000000" pitchFamily="2" charset="0"/>
                <a:cs typeface="Poppins" pitchFamily="2" charset="77"/>
              </a:rPr>
              <a:t>Definition</a:t>
            </a:r>
          </a:p>
        </p:txBody>
      </p:sp>
      <p:sp>
        <p:nvSpPr>
          <p:cNvPr id="74" name="TextBox 73">
            <a:extLst>
              <a:ext uri="{FF2B5EF4-FFF2-40B4-BE49-F238E27FC236}">
                <a16:creationId xmlns:a16="http://schemas.microsoft.com/office/drawing/2014/main" id="{504B1F9B-FA46-3947-9A9B-0484E7B35AAA}"/>
              </a:ext>
            </a:extLst>
          </p:cNvPr>
          <p:cNvSpPr txBox="1"/>
          <p:nvPr/>
        </p:nvSpPr>
        <p:spPr>
          <a:xfrm>
            <a:off x="4880497" y="3435355"/>
            <a:ext cx="2267833" cy="523220"/>
          </a:xfrm>
          <a:prstGeom prst="rect">
            <a:avLst/>
          </a:prstGeom>
          <a:noFill/>
        </p:spPr>
        <p:txBody>
          <a:bodyPr wrap="square" rtlCol="0" anchor="ctr">
            <a:spAutoFit/>
          </a:bodyPr>
          <a:lstStyle/>
          <a:p>
            <a:pPr algn="ctr"/>
            <a:r>
              <a:rPr lang="en-US" sz="1370" b="1">
                <a:solidFill>
                  <a:schemeClr val="bg1"/>
                </a:solidFill>
                <a:latin typeface="Roboto" panose="02000000000000000000" pitchFamily="2" charset="0"/>
                <a:ea typeface="Roboto" panose="02000000000000000000" pitchFamily="2" charset="0"/>
                <a:cs typeface="Poppins" pitchFamily="2" charset="77"/>
              </a:rPr>
              <a:t>Platform &amp; Technical Architecture</a:t>
            </a:r>
          </a:p>
        </p:txBody>
      </p:sp>
      <p:sp>
        <p:nvSpPr>
          <p:cNvPr id="75" name="TextBox 74">
            <a:extLst>
              <a:ext uri="{FF2B5EF4-FFF2-40B4-BE49-F238E27FC236}">
                <a16:creationId xmlns:a16="http://schemas.microsoft.com/office/drawing/2014/main" id="{66F7A720-9C58-5A4B-91EE-AF5D81052CBA}"/>
              </a:ext>
            </a:extLst>
          </p:cNvPr>
          <p:cNvSpPr txBox="1"/>
          <p:nvPr/>
        </p:nvSpPr>
        <p:spPr>
          <a:xfrm>
            <a:off x="7353894" y="3437329"/>
            <a:ext cx="1591426" cy="523220"/>
          </a:xfrm>
          <a:prstGeom prst="rect">
            <a:avLst/>
          </a:prstGeom>
          <a:noFill/>
        </p:spPr>
        <p:txBody>
          <a:bodyPr wrap="square" rtlCol="0" anchor="ctr">
            <a:spAutoFit/>
          </a:bodyPr>
          <a:lstStyle/>
          <a:p>
            <a:pPr algn="ctr"/>
            <a:r>
              <a:rPr lang="en-US" sz="1400" b="1">
                <a:solidFill>
                  <a:schemeClr val="bg1"/>
                </a:solidFill>
                <a:latin typeface="Roboto" panose="02000000000000000000" pitchFamily="2" charset="0"/>
                <a:ea typeface="Roboto" panose="02000000000000000000" pitchFamily="2" charset="0"/>
                <a:cs typeface="Poppins" pitchFamily="2" charset="77"/>
              </a:rPr>
              <a:t>Data Solution Delivery</a:t>
            </a:r>
          </a:p>
        </p:txBody>
      </p:sp>
      <p:sp>
        <p:nvSpPr>
          <p:cNvPr id="76" name="TextBox 75">
            <a:extLst>
              <a:ext uri="{FF2B5EF4-FFF2-40B4-BE49-F238E27FC236}">
                <a16:creationId xmlns:a16="http://schemas.microsoft.com/office/drawing/2014/main" id="{AC1ACC15-E729-7B4F-A039-4B51DF2553F7}"/>
              </a:ext>
            </a:extLst>
          </p:cNvPr>
          <p:cNvSpPr txBox="1"/>
          <p:nvPr/>
        </p:nvSpPr>
        <p:spPr>
          <a:xfrm>
            <a:off x="9771578" y="3442046"/>
            <a:ext cx="1031051" cy="523220"/>
          </a:xfrm>
          <a:prstGeom prst="rect">
            <a:avLst/>
          </a:prstGeom>
          <a:noFill/>
        </p:spPr>
        <p:txBody>
          <a:bodyPr wrap="none" rtlCol="0" anchor="ctr">
            <a:spAutoFit/>
          </a:bodyPr>
          <a:lstStyle/>
          <a:p>
            <a:pPr algn="ctr"/>
            <a:r>
              <a:rPr lang="en-US" sz="1400" b="1">
                <a:solidFill>
                  <a:schemeClr val="bg1"/>
                </a:solidFill>
                <a:latin typeface="Roboto" panose="02000000000000000000" pitchFamily="2" charset="0"/>
                <a:ea typeface="Roboto" panose="02000000000000000000" pitchFamily="2" charset="0"/>
                <a:cs typeface="Poppins" pitchFamily="2" charset="77"/>
              </a:rPr>
              <a:t>Advanced </a:t>
            </a:r>
          </a:p>
          <a:p>
            <a:pPr algn="ctr"/>
            <a:r>
              <a:rPr lang="en-US" sz="1400" b="1">
                <a:solidFill>
                  <a:schemeClr val="bg1"/>
                </a:solidFill>
                <a:latin typeface="Roboto" panose="02000000000000000000" pitchFamily="2" charset="0"/>
                <a:ea typeface="Roboto" panose="02000000000000000000" pitchFamily="2" charset="0"/>
                <a:cs typeface="Poppins" pitchFamily="2" charset="77"/>
              </a:rPr>
              <a:t>Analytics</a:t>
            </a:r>
          </a:p>
        </p:txBody>
      </p:sp>
      <p:sp>
        <p:nvSpPr>
          <p:cNvPr id="77" name="TextBox 76">
            <a:extLst>
              <a:ext uri="{FF2B5EF4-FFF2-40B4-BE49-F238E27FC236}">
                <a16:creationId xmlns:a16="http://schemas.microsoft.com/office/drawing/2014/main" id="{FFF749EA-FD14-504A-928E-6CD1A070071C}"/>
              </a:ext>
            </a:extLst>
          </p:cNvPr>
          <p:cNvSpPr txBox="1"/>
          <p:nvPr/>
        </p:nvSpPr>
        <p:spPr>
          <a:xfrm>
            <a:off x="3298978" y="3435355"/>
            <a:ext cx="1151276" cy="523220"/>
          </a:xfrm>
          <a:prstGeom prst="rect">
            <a:avLst/>
          </a:prstGeom>
          <a:noFill/>
        </p:spPr>
        <p:txBody>
          <a:bodyPr wrap="none" rtlCol="0" anchor="ctr">
            <a:spAutoFit/>
          </a:bodyPr>
          <a:lstStyle/>
          <a:p>
            <a:pPr algn="ctr"/>
            <a:r>
              <a:rPr lang="en-US" sz="1400" b="1">
                <a:solidFill>
                  <a:schemeClr val="bg1"/>
                </a:solidFill>
                <a:latin typeface="Roboto" panose="02000000000000000000" pitchFamily="2" charset="0"/>
                <a:ea typeface="Roboto" panose="02000000000000000000" pitchFamily="2" charset="0"/>
                <a:cs typeface="Poppins" pitchFamily="2" charset="77"/>
              </a:rPr>
              <a:t>Data </a:t>
            </a:r>
          </a:p>
          <a:p>
            <a:pPr algn="ctr"/>
            <a:r>
              <a:rPr lang="en-US" sz="1400" b="1">
                <a:solidFill>
                  <a:schemeClr val="bg1"/>
                </a:solidFill>
                <a:latin typeface="Roboto" panose="02000000000000000000" pitchFamily="2" charset="0"/>
                <a:ea typeface="Roboto" panose="02000000000000000000" pitchFamily="2" charset="0"/>
                <a:cs typeface="Poppins" pitchFamily="2" charset="77"/>
              </a:rPr>
              <a:t>Governance</a:t>
            </a:r>
          </a:p>
        </p:txBody>
      </p:sp>
      <p:sp>
        <p:nvSpPr>
          <p:cNvPr id="82" name="Freeform 81">
            <a:extLst>
              <a:ext uri="{FF2B5EF4-FFF2-40B4-BE49-F238E27FC236}">
                <a16:creationId xmlns:a16="http://schemas.microsoft.com/office/drawing/2014/main" id="{A86DE10F-42B0-9443-9141-3457CB0CE2D6}"/>
              </a:ext>
            </a:extLst>
          </p:cNvPr>
          <p:cNvSpPr>
            <a:spLocks noChangeAspect="1" noChangeArrowheads="1"/>
          </p:cNvSpPr>
          <p:nvPr/>
        </p:nvSpPr>
        <p:spPr bwMode="auto">
          <a:xfrm>
            <a:off x="1376942" y="2072004"/>
            <a:ext cx="720351" cy="816568"/>
          </a:xfrm>
          <a:custGeom>
            <a:avLst/>
            <a:gdLst>
              <a:gd name="connsiteX0" fmla="*/ 216332 w 1093427"/>
              <a:gd name="connsiteY0" fmla="*/ 1190625 h 1239478"/>
              <a:gd name="connsiteX1" fmla="*/ 233701 w 1093427"/>
              <a:gd name="connsiteY1" fmla="*/ 1197916 h 1239478"/>
              <a:gd name="connsiteX2" fmla="*/ 240938 w 1093427"/>
              <a:gd name="connsiteY2" fmla="*/ 1215049 h 1239478"/>
              <a:gd name="connsiteX3" fmla="*/ 233701 w 1093427"/>
              <a:gd name="connsiteY3" fmla="*/ 1232547 h 1239478"/>
              <a:gd name="connsiteX4" fmla="*/ 216332 w 1093427"/>
              <a:gd name="connsiteY4" fmla="*/ 1239474 h 1239478"/>
              <a:gd name="connsiteX5" fmla="*/ 199324 w 1093427"/>
              <a:gd name="connsiteY5" fmla="*/ 1232547 h 1239478"/>
              <a:gd name="connsiteX6" fmla="*/ 192087 w 1093427"/>
              <a:gd name="connsiteY6" fmla="*/ 1215049 h 1239478"/>
              <a:gd name="connsiteX7" fmla="*/ 199324 w 1093427"/>
              <a:gd name="connsiteY7" fmla="*/ 1197916 h 1239478"/>
              <a:gd name="connsiteX8" fmla="*/ 216332 w 1093427"/>
              <a:gd name="connsiteY8" fmla="*/ 1190625 h 1239478"/>
              <a:gd name="connsiteX9" fmla="*/ 927894 w 1093427"/>
              <a:gd name="connsiteY9" fmla="*/ 1060450 h 1239478"/>
              <a:gd name="connsiteX10" fmla="*/ 944901 w 1093427"/>
              <a:gd name="connsiteY10" fmla="*/ 1067741 h 1239478"/>
              <a:gd name="connsiteX11" fmla="*/ 952138 w 1093427"/>
              <a:gd name="connsiteY11" fmla="*/ 1084874 h 1239478"/>
              <a:gd name="connsiteX12" fmla="*/ 944901 w 1093427"/>
              <a:gd name="connsiteY12" fmla="*/ 1102372 h 1239478"/>
              <a:gd name="connsiteX13" fmla="*/ 927894 w 1093427"/>
              <a:gd name="connsiteY13" fmla="*/ 1109299 h 1239478"/>
              <a:gd name="connsiteX14" fmla="*/ 910524 w 1093427"/>
              <a:gd name="connsiteY14" fmla="*/ 1102372 h 1239478"/>
              <a:gd name="connsiteX15" fmla="*/ 903287 w 1093427"/>
              <a:gd name="connsiteY15" fmla="*/ 1084874 h 1239478"/>
              <a:gd name="connsiteX16" fmla="*/ 910524 w 1093427"/>
              <a:gd name="connsiteY16" fmla="*/ 1067741 h 1239478"/>
              <a:gd name="connsiteX17" fmla="*/ 927894 w 1093427"/>
              <a:gd name="connsiteY17" fmla="*/ 1060450 h 1239478"/>
              <a:gd name="connsiteX18" fmla="*/ 753142 w 1093427"/>
              <a:gd name="connsiteY18" fmla="*/ 1060450 h 1239478"/>
              <a:gd name="connsiteX19" fmla="*/ 835944 w 1093427"/>
              <a:gd name="connsiteY19" fmla="*/ 1060450 h 1239478"/>
              <a:gd name="connsiteX20" fmla="*/ 860065 w 1093427"/>
              <a:gd name="connsiteY20" fmla="*/ 1084874 h 1239478"/>
              <a:gd name="connsiteX21" fmla="*/ 835944 w 1093427"/>
              <a:gd name="connsiteY21" fmla="*/ 1109299 h 1239478"/>
              <a:gd name="connsiteX22" fmla="*/ 753142 w 1093427"/>
              <a:gd name="connsiteY22" fmla="*/ 1109299 h 1239478"/>
              <a:gd name="connsiteX23" fmla="*/ 728662 w 1093427"/>
              <a:gd name="connsiteY23" fmla="*/ 1084874 h 1239478"/>
              <a:gd name="connsiteX24" fmla="*/ 753142 w 1093427"/>
              <a:gd name="connsiteY24" fmla="*/ 1060450 h 1239478"/>
              <a:gd name="connsiteX25" fmla="*/ 463842 w 1093427"/>
              <a:gd name="connsiteY25" fmla="*/ 844951 h 1239478"/>
              <a:gd name="connsiteX26" fmla="*/ 463842 w 1093427"/>
              <a:gd name="connsiteY26" fmla="*/ 917678 h 1239478"/>
              <a:gd name="connsiteX27" fmla="*/ 497725 w 1093427"/>
              <a:gd name="connsiteY27" fmla="*/ 951161 h 1239478"/>
              <a:gd name="connsiteX28" fmla="*/ 604421 w 1093427"/>
              <a:gd name="connsiteY28" fmla="*/ 951161 h 1239478"/>
              <a:gd name="connsiteX29" fmla="*/ 638305 w 1093427"/>
              <a:gd name="connsiteY29" fmla="*/ 917678 h 1239478"/>
              <a:gd name="connsiteX30" fmla="*/ 638305 w 1093427"/>
              <a:gd name="connsiteY30" fmla="*/ 844951 h 1239478"/>
              <a:gd name="connsiteX31" fmla="*/ 280557 w 1093427"/>
              <a:gd name="connsiteY31" fmla="*/ 831046 h 1239478"/>
              <a:gd name="connsiteX32" fmla="*/ 310373 w 1093427"/>
              <a:gd name="connsiteY32" fmla="*/ 847239 h 1239478"/>
              <a:gd name="connsiteX33" fmla="*/ 293849 w 1093427"/>
              <a:gd name="connsiteY33" fmla="*/ 877467 h 1239478"/>
              <a:gd name="connsiteX34" fmla="*/ 178177 w 1093427"/>
              <a:gd name="connsiteY34" fmla="*/ 910933 h 1239478"/>
              <a:gd name="connsiteX35" fmla="*/ 48496 w 1093427"/>
              <a:gd name="connsiteY35" fmla="*/ 1083303 h 1239478"/>
              <a:gd name="connsiteX36" fmla="*/ 48496 w 1093427"/>
              <a:gd name="connsiteY36" fmla="*/ 1191258 h 1239478"/>
              <a:gd name="connsiteX37" fmla="*/ 116031 w 1093427"/>
              <a:gd name="connsiteY37" fmla="*/ 1191258 h 1239478"/>
              <a:gd name="connsiteX38" fmla="*/ 140099 w 1093427"/>
              <a:gd name="connsiteY38" fmla="*/ 1215368 h 1239478"/>
              <a:gd name="connsiteX39" fmla="*/ 116031 w 1093427"/>
              <a:gd name="connsiteY39" fmla="*/ 1239478 h 1239478"/>
              <a:gd name="connsiteX40" fmla="*/ 24068 w 1093427"/>
              <a:gd name="connsiteY40" fmla="*/ 1239478 h 1239478"/>
              <a:gd name="connsiteX41" fmla="*/ 0 w 1093427"/>
              <a:gd name="connsiteY41" fmla="*/ 1215368 h 1239478"/>
              <a:gd name="connsiteX42" fmla="*/ 0 w 1093427"/>
              <a:gd name="connsiteY42" fmla="*/ 1083303 h 1239478"/>
              <a:gd name="connsiteX43" fmla="*/ 45981 w 1093427"/>
              <a:gd name="connsiteY43" fmla="*/ 946199 h 1239478"/>
              <a:gd name="connsiteX44" fmla="*/ 164527 w 1093427"/>
              <a:gd name="connsiteY44" fmla="*/ 864152 h 1239478"/>
              <a:gd name="connsiteX45" fmla="*/ 796541 w 1093427"/>
              <a:gd name="connsiteY45" fmla="*/ 825924 h 1239478"/>
              <a:gd name="connsiteX46" fmla="*/ 928611 w 1093427"/>
              <a:gd name="connsiteY46" fmla="*/ 864076 h 1239478"/>
              <a:gd name="connsiteX47" fmla="*/ 1047725 w 1093427"/>
              <a:gd name="connsiteY47" fmla="*/ 946139 h 1239478"/>
              <a:gd name="connsiteX48" fmla="*/ 1093427 w 1093427"/>
              <a:gd name="connsiteY48" fmla="*/ 1083271 h 1239478"/>
              <a:gd name="connsiteX49" fmla="*/ 1093427 w 1093427"/>
              <a:gd name="connsiteY49" fmla="*/ 1215363 h 1239478"/>
              <a:gd name="connsiteX50" fmla="*/ 1069317 w 1093427"/>
              <a:gd name="connsiteY50" fmla="*/ 1239478 h 1239478"/>
              <a:gd name="connsiteX51" fmla="*/ 311448 w 1093427"/>
              <a:gd name="connsiteY51" fmla="*/ 1239478 h 1239478"/>
              <a:gd name="connsiteX52" fmla="*/ 287337 w 1093427"/>
              <a:gd name="connsiteY52" fmla="*/ 1215363 h 1239478"/>
              <a:gd name="connsiteX53" fmla="*/ 311448 w 1093427"/>
              <a:gd name="connsiteY53" fmla="*/ 1191248 h 1239478"/>
              <a:gd name="connsiteX54" fmla="*/ 1045206 w 1093427"/>
              <a:gd name="connsiteY54" fmla="*/ 1191248 h 1239478"/>
              <a:gd name="connsiteX55" fmla="*/ 1045206 w 1093427"/>
              <a:gd name="connsiteY55" fmla="*/ 1083271 h 1239478"/>
              <a:gd name="connsiteX56" fmla="*/ 915296 w 1093427"/>
              <a:gd name="connsiteY56" fmla="*/ 910866 h 1239478"/>
              <a:gd name="connsiteX57" fmla="*/ 782866 w 1093427"/>
              <a:gd name="connsiteY57" fmla="*/ 872354 h 1239478"/>
              <a:gd name="connsiteX58" fmla="*/ 766673 w 1093427"/>
              <a:gd name="connsiteY58" fmla="*/ 842481 h 1239478"/>
              <a:gd name="connsiteX59" fmla="*/ 796541 w 1093427"/>
              <a:gd name="connsiteY59" fmla="*/ 825924 h 1239478"/>
              <a:gd name="connsiteX60" fmla="*/ 546100 w 1093427"/>
              <a:gd name="connsiteY60" fmla="*/ 445197 h 1239478"/>
              <a:gd name="connsiteX61" fmla="*/ 521517 w 1093427"/>
              <a:gd name="connsiteY61" fmla="*/ 469719 h 1239478"/>
              <a:gd name="connsiteX62" fmla="*/ 546100 w 1093427"/>
              <a:gd name="connsiteY62" fmla="*/ 493881 h 1239478"/>
              <a:gd name="connsiteX63" fmla="*/ 570321 w 1093427"/>
              <a:gd name="connsiteY63" fmla="*/ 469719 h 1239478"/>
              <a:gd name="connsiteX64" fmla="*/ 546100 w 1093427"/>
              <a:gd name="connsiteY64" fmla="*/ 445197 h 1239478"/>
              <a:gd name="connsiteX65" fmla="*/ 546100 w 1093427"/>
              <a:gd name="connsiteY65" fmla="*/ 396875 h 1239478"/>
              <a:gd name="connsiteX66" fmla="*/ 618763 w 1093427"/>
              <a:gd name="connsiteY66" fmla="*/ 469719 h 1239478"/>
              <a:gd name="connsiteX67" fmla="*/ 546100 w 1093427"/>
              <a:gd name="connsiteY67" fmla="*/ 542564 h 1239478"/>
              <a:gd name="connsiteX68" fmla="*/ 473075 w 1093427"/>
              <a:gd name="connsiteY68" fmla="*/ 469719 h 1239478"/>
              <a:gd name="connsiteX69" fmla="*/ 546100 w 1093427"/>
              <a:gd name="connsiteY69" fmla="*/ 396875 h 1239478"/>
              <a:gd name="connsiteX70" fmla="*/ 548910 w 1093427"/>
              <a:gd name="connsiteY70" fmla="*/ 179253 h 1239478"/>
              <a:gd name="connsiteX71" fmla="*/ 410854 w 1093427"/>
              <a:gd name="connsiteY71" fmla="*/ 214896 h 1239478"/>
              <a:gd name="connsiteX72" fmla="*/ 324344 w 1093427"/>
              <a:gd name="connsiteY72" fmla="*/ 302744 h 1239478"/>
              <a:gd name="connsiteX73" fmla="*/ 364715 w 1093427"/>
              <a:gd name="connsiteY73" fmla="*/ 618132 h 1239478"/>
              <a:gd name="connsiteX74" fmla="*/ 435005 w 1093427"/>
              <a:gd name="connsiteY74" fmla="*/ 792387 h 1239478"/>
              <a:gd name="connsiteX75" fmla="*/ 438970 w 1093427"/>
              <a:gd name="connsiteY75" fmla="*/ 796347 h 1239478"/>
              <a:gd name="connsiteX76" fmla="*/ 524039 w 1093427"/>
              <a:gd name="connsiteY76" fmla="*/ 796347 h 1239478"/>
              <a:gd name="connsiteX77" fmla="*/ 524039 w 1093427"/>
              <a:gd name="connsiteY77" fmla="*/ 619572 h 1239478"/>
              <a:gd name="connsiteX78" fmla="*/ 548190 w 1093427"/>
              <a:gd name="connsiteY78" fmla="*/ 595450 h 1239478"/>
              <a:gd name="connsiteX79" fmla="*/ 572340 w 1093427"/>
              <a:gd name="connsiteY79" fmla="*/ 619572 h 1239478"/>
              <a:gd name="connsiteX80" fmla="*/ 572340 w 1093427"/>
              <a:gd name="connsiteY80" fmla="*/ 796347 h 1239478"/>
              <a:gd name="connsiteX81" fmla="*/ 658130 w 1093427"/>
              <a:gd name="connsiteY81" fmla="*/ 796347 h 1239478"/>
              <a:gd name="connsiteX82" fmla="*/ 662095 w 1093427"/>
              <a:gd name="connsiteY82" fmla="*/ 792387 h 1239478"/>
              <a:gd name="connsiteX83" fmla="*/ 732745 w 1093427"/>
              <a:gd name="connsiteY83" fmla="*/ 617771 h 1239478"/>
              <a:gd name="connsiteX84" fmla="*/ 807000 w 1093427"/>
              <a:gd name="connsiteY84" fmla="*/ 437036 h 1239478"/>
              <a:gd name="connsiteX85" fmla="*/ 681920 w 1093427"/>
              <a:gd name="connsiteY85" fmla="*/ 216337 h 1239478"/>
              <a:gd name="connsiteX86" fmla="*/ 548910 w 1093427"/>
              <a:gd name="connsiteY86" fmla="*/ 179253 h 1239478"/>
              <a:gd name="connsiteX87" fmla="*/ 552019 w 1093427"/>
              <a:gd name="connsiteY87" fmla="*/ 130649 h 1239478"/>
              <a:gd name="connsiteX88" fmla="*/ 707152 w 1093427"/>
              <a:gd name="connsiteY88" fmla="*/ 174933 h 1239478"/>
              <a:gd name="connsiteX89" fmla="*/ 814569 w 1093427"/>
              <a:gd name="connsiteY89" fmla="*/ 284382 h 1239478"/>
              <a:gd name="connsiteX90" fmla="*/ 855301 w 1093427"/>
              <a:gd name="connsiteY90" fmla="*/ 437036 h 1239478"/>
              <a:gd name="connsiteX91" fmla="*/ 767349 w 1093427"/>
              <a:gd name="connsiteY91" fmla="*/ 651974 h 1239478"/>
              <a:gd name="connsiteX92" fmla="*/ 710397 w 1093427"/>
              <a:gd name="connsiteY92" fmla="*/ 792387 h 1239478"/>
              <a:gd name="connsiteX93" fmla="*/ 686606 w 1093427"/>
              <a:gd name="connsiteY93" fmla="*/ 836311 h 1239478"/>
              <a:gd name="connsiteX94" fmla="*/ 686606 w 1093427"/>
              <a:gd name="connsiteY94" fmla="*/ 917678 h 1239478"/>
              <a:gd name="connsiteX95" fmla="*/ 604421 w 1093427"/>
              <a:gd name="connsiteY95" fmla="*/ 999765 h 1239478"/>
              <a:gd name="connsiteX96" fmla="*/ 497725 w 1093427"/>
              <a:gd name="connsiteY96" fmla="*/ 999765 h 1239478"/>
              <a:gd name="connsiteX97" fmla="*/ 415180 w 1093427"/>
              <a:gd name="connsiteY97" fmla="*/ 917678 h 1239478"/>
              <a:gd name="connsiteX98" fmla="*/ 415180 w 1093427"/>
              <a:gd name="connsiteY98" fmla="*/ 838831 h 1239478"/>
              <a:gd name="connsiteX99" fmla="*/ 386703 w 1093427"/>
              <a:gd name="connsiteY99" fmla="*/ 792387 h 1239478"/>
              <a:gd name="connsiteX100" fmla="*/ 329751 w 1093427"/>
              <a:gd name="connsiteY100" fmla="*/ 651974 h 1239478"/>
              <a:gd name="connsiteX101" fmla="*/ 245764 w 1093427"/>
              <a:gd name="connsiteY101" fmla="*/ 485640 h 1239478"/>
              <a:gd name="connsiteX102" fmla="*/ 281089 w 1093427"/>
              <a:gd name="connsiteY102" fmla="*/ 280422 h 1239478"/>
              <a:gd name="connsiteX103" fmla="*/ 388506 w 1093427"/>
              <a:gd name="connsiteY103" fmla="*/ 171693 h 1239478"/>
              <a:gd name="connsiteX104" fmla="*/ 552019 w 1093427"/>
              <a:gd name="connsiteY104" fmla="*/ 130649 h 1239478"/>
              <a:gd name="connsiteX105" fmla="*/ 755759 w 1093427"/>
              <a:gd name="connsiteY105" fmla="*/ 35763 h 1239478"/>
              <a:gd name="connsiteX106" fmla="*/ 772993 w 1093427"/>
              <a:gd name="connsiteY106" fmla="*/ 43037 h 1239478"/>
              <a:gd name="connsiteX107" fmla="*/ 772993 w 1093427"/>
              <a:gd name="connsiteY107" fmla="*/ 77162 h 1239478"/>
              <a:gd name="connsiteX108" fmla="*/ 725844 w 1093427"/>
              <a:gd name="connsiteY108" fmla="*/ 124219 h 1239478"/>
              <a:gd name="connsiteX109" fmla="*/ 709057 w 1093427"/>
              <a:gd name="connsiteY109" fmla="*/ 131404 h 1239478"/>
              <a:gd name="connsiteX110" fmla="*/ 691912 w 1093427"/>
              <a:gd name="connsiteY110" fmla="*/ 124219 h 1239478"/>
              <a:gd name="connsiteX111" fmla="*/ 691912 w 1093427"/>
              <a:gd name="connsiteY111" fmla="*/ 90094 h 1239478"/>
              <a:gd name="connsiteX112" fmla="*/ 739060 w 1093427"/>
              <a:gd name="connsiteY112" fmla="*/ 43037 h 1239478"/>
              <a:gd name="connsiteX113" fmla="*/ 755759 w 1093427"/>
              <a:gd name="connsiteY113" fmla="*/ 35763 h 1239478"/>
              <a:gd name="connsiteX114" fmla="*/ 337725 w 1093427"/>
              <a:gd name="connsiteY114" fmla="*/ 35754 h 1239478"/>
              <a:gd name="connsiteX115" fmla="*/ 354899 w 1093427"/>
              <a:gd name="connsiteY115" fmla="*/ 43001 h 1239478"/>
              <a:gd name="connsiteX116" fmla="*/ 402626 w 1093427"/>
              <a:gd name="connsiteY116" fmla="*/ 90245 h 1239478"/>
              <a:gd name="connsiteX117" fmla="*/ 402626 w 1093427"/>
              <a:gd name="connsiteY117" fmla="*/ 124247 h 1239478"/>
              <a:gd name="connsiteX118" fmla="*/ 385632 w 1093427"/>
              <a:gd name="connsiteY118" fmla="*/ 131405 h 1239478"/>
              <a:gd name="connsiteX119" fmla="*/ 368277 w 1093427"/>
              <a:gd name="connsiteY119" fmla="*/ 124247 h 1239478"/>
              <a:gd name="connsiteX120" fmla="*/ 320551 w 1093427"/>
              <a:gd name="connsiteY120" fmla="*/ 76645 h 1239478"/>
              <a:gd name="connsiteX121" fmla="*/ 320551 w 1093427"/>
              <a:gd name="connsiteY121" fmla="*/ 43001 h 1239478"/>
              <a:gd name="connsiteX122" fmla="*/ 337725 w 1093427"/>
              <a:gd name="connsiteY122" fmla="*/ 35754 h 1239478"/>
              <a:gd name="connsiteX123" fmla="*/ 548481 w 1093427"/>
              <a:gd name="connsiteY123" fmla="*/ 0 h 1239478"/>
              <a:gd name="connsiteX124" fmla="*/ 572725 w 1093427"/>
              <a:gd name="connsiteY124" fmla="*/ 24067 h 1239478"/>
              <a:gd name="connsiteX125" fmla="*/ 572725 w 1093427"/>
              <a:gd name="connsiteY125" fmla="*/ 73998 h 1239478"/>
              <a:gd name="connsiteX126" fmla="*/ 548481 w 1093427"/>
              <a:gd name="connsiteY126" fmla="*/ 98066 h 1239478"/>
              <a:gd name="connsiteX127" fmla="*/ 523875 w 1093427"/>
              <a:gd name="connsiteY127" fmla="*/ 73998 h 1239478"/>
              <a:gd name="connsiteX128" fmla="*/ 523875 w 1093427"/>
              <a:gd name="connsiteY128" fmla="*/ 24067 h 1239478"/>
              <a:gd name="connsiteX129" fmla="*/ 548481 w 1093427"/>
              <a:gd name="connsiteY129" fmla="*/ 0 h 1239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1093427" h="1239478">
                <a:moveTo>
                  <a:pt x="216332" y="1190625"/>
                </a:moveTo>
                <a:cubicBezTo>
                  <a:pt x="222845" y="1190625"/>
                  <a:pt x="228997" y="1193542"/>
                  <a:pt x="233701" y="1197916"/>
                </a:cubicBezTo>
                <a:cubicBezTo>
                  <a:pt x="238043" y="1202291"/>
                  <a:pt x="240938" y="1208852"/>
                  <a:pt x="240938" y="1215049"/>
                </a:cubicBezTo>
                <a:cubicBezTo>
                  <a:pt x="240938" y="1221611"/>
                  <a:pt x="238043" y="1227808"/>
                  <a:pt x="233701" y="1232547"/>
                </a:cubicBezTo>
                <a:cubicBezTo>
                  <a:pt x="228997" y="1236922"/>
                  <a:pt x="222845" y="1239474"/>
                  <a:pt x="216332" y="1239474"/>
                </a:cubicBezTo>
                <a:cubicBezTo>
                  <a:pt x="209818" y="1239474"/>
                  <a:pt x="203666" y="1236922"/>
                  <a:pt x="199324" y="1232547"/>
                </a:cubicBezTo>
                <a:cubicBezTo>
                  <a:pt x="194620" y="1227808"/>
                  <a:pt x="192087" y="1221611"/>
                  <a:pt x="192087" y="1215049"/>
                </a:cubicBezTo>
                <a:cubicBezTo>
                  <a:pt x="192087" y="1208852"/>
                  <a:pt x="194620" y="1202291"/>
                  <a:pt x="199324" y="1197916"/>
                </a:cubicBezTo>
                <a:cubicBezTo>
                  <a:pt x="203666" y="1193542"/>
                  <a:pt x="209818" y="1190625"/>
                  <a:pt x="216332" y="1190625"/>
                </a:cubicBezTo>
                <a:close/>
                <a:moveTo>
                  <a:pt x="927894" y="1060450"/>
                </a:moveTo>
                <a:cubicBezTo>
                  <a:pt x="934045" y="1060450"/>
                  <a:pt x="940559" y="1063002"/>
                  <a:pt x="944901" y="1067741"/>
                </a:cubicBezTo>
                <a:cubicBezTo>
                  <a:pt x="949605" y="1072116"/>
                  <a:pt x="952138" y="1078677"/>
                  <a:pt x="952138" y="1084874"/>
                </a:cubicBezTo>
                <a:cubicBezTo>
                  <a:pt x="952138" y="1091436"/>
                  <a:pt x="949605" y="1097633"/>
                  <a:pt x="944901" y="1102372"/>
                </a:cubicBezTo>
                <a:cubicBezTo>
                  <a:pt x="940559" y="1106747"/>
                  <a:pt x="934045" y="1109299"/>
                  <a:pt x="927894" y="1109299"/>
                </a:cubicBezTo>
                <a:cubicBezTo>
                  <a:pt x="921380" y="1109299"/>
                  <a:pt x="915229" y="1106747"/>
                  <a:pt x="910524" y="1102372"/>
                </a:cubicBezTo>
                <a:cubicBezTo>
                  <a:pt x="906182" y="1097633"/>
                  <a:pt x="903287" y="1091436"/>
                  <a:pt x="903287" y="1084874"/>
                </a:cubicBezTo>
                <a:cubicBezTo>
                  <a:pt x="903287" y="1078677"/>
                  <a:pt x="906182" y="1072116"/>
                  <a:pt x="910524" y="1067741"/>
                </a:cubicBezTo>
                <a:cubicBezTo>
                  <a:pt x="915229" y="1063002"/>
                  <a:pt x="921380" y="1060450"/>
                  <a:pt x="927894" y="1060450"/>
                </a:cubicBezTo>
                <a:close/>
                <a:moveTo>
                  <a:pt x="753142" y="1060450"/>
                </a:moveTo>
                <a:lnTo>
                  <a:pt x="835944" y="1060450"/>
                </a:lnTo>
                <a:cubicBezTo>
                  <a:pt x="849265" y="1060450"/>
                  <a:pt x="860065" y="1071386"/>
                  <a:pt x="860065" y="1084874"/>
                </a:cubicBezTo>
                <a:cubicBezTo>
                  <a:pt x="860065" y="1098362"/>
                  <a:pt x="849265" y="1109299"/>
                  <a:pt x="835944" y="1109299"/>
                </a:cubicBezTo>
                <a:lnTo>
                  <a:pt x="753142" y="1109299"/>
                </a:lnTo>
                <a:cubicBezTo>
                  <a:pt x="739462" y="1109299"/>
                  <a:pt x="728662" y="1098362"/>
                  <a:pt x="728662" y="1084874"/>
                </a:cubicBezTo>
                <a:cubicBezTo>
                  <a:pt x="728662" y="1071386"/>
                  <a:pt x="739462" y="1060450"/>
                  <a:pt x="753142" y="1060450"/>
                </a:cubicBezTo>
                <a:close/>
                <a:moveTo>
                  <a:pt x="463842" y="844951"/>
                </a:moveTo>
                <a:lnTo>
                  <a:pt x="463842" y="917678"/>
                </a:lnTo>
                <a:cubicBezTo>
                  <a:pt x="463842" y="936039"/>
                  <a:pt x="478981" y="951161"/>
                  <a:pt x="497725" y="951161"/>
                </a:cubicBezTo>
                <a:lnTo>
                  <a:pt x="604421" y="951161"/>
                </a:lnTo>
                <a:cubicBezTo>
                  <a:pt x="623165" y="951161"/>
                  <a:pt x="638305" y="936039"/>
                  <a:pt x="638305" y="917678"/>
                </a:cubicBezTo>
                <a:lnTo>
                  <a:pt x="638305" y="844951"/>
                </a:lnTo>
                <a:close/>
                <a:moveTo>
                  <a:pt x="280557" y="831046"/>
                </a:moveTo>
                <a:cubicBezTo>
                  <a:pt x="293130" y="827088"/>
                  <a:pt x="306781" y="834645"/>
                  <a:pt x="310373" y="847239"/>
                </a:cubicBezTo>
                <a:cubicBezTo>
                  <a:pt x="313966" y="860194"/>
                  <a:pt x="306781" y="873509"/>
                  <a:pt x="293849" y="877467"/>
                </a:cubicBezTo>
                <a:lnTo>
                  <a:pt x="178177" y="910933"/>
                </a:lnTo>
                <a:cubicBezTo>
                  <a:pt x="101662" y="932884"/>
                  <a:pt x="48496" y="1003775"/>
                  <a:pt x="48496" y="1083303"/>
                </a:cubicBezTo>
                <a:lnTo>
                  <a:pt x="48496" y="1191258"/>
                </a:lnTo>
                <a:lnTo>
                  <a:pt x="116031" y="1191258"/>
                </a:lnTo>
                <a:cubicBezTo>
                  <a:pt x="129322" y="1191258"/>
                  <a:pt x="140099" y="1202054"/>
                  <a:pt x="140099" y="1215368"/>
                </a:cubicBezTo>
                <a:cubicBezTo>
                  <a:pt x="140099" y="1228683"/>
                  <a:pt x="129322" y="1239478"/>
                  <a:pt x="116031" y="1239478"/>
                </a:cubicBezTo>
                <a:lnTo>
                  <a:pt x="24068" y="1239478"/>
                </a:lnTo>
                <a:cubicBezTo>
                  <a:pt x="10777" y="1239478"/>
                  <a:pt x="0" y="1228683"/>
                  <a:pt x="0" y="1215368"/>
                </a:cubicBezTo>
                <a:lnTo>
                  <a:pt x="0" y="1083303"/>
                </a:lnTo>
                <a:cubicBezTo>
                  <a:pt x="0" y="1033643"/>
                  <a:pt x="15806" y="986142"/>
                  <a:pt x="45981" y="946199"/>
                </a:cubicBezTo>
                <a:cubicBezTo>
                  <a:pt x="75438" y="906255"/>
                  <a:pt x="116749" y="878187"/>
                  <a:pt x="164527" y="864152"/>
                </a:cubicBezTo>
                <a:close/>
                <a:moveTo>
                  <a:pt x="796541" y="825924"/>
                </a:moveTo>
                <a:lnTo>
                  <a:pt x="928611" y="864076"/>
                </a:lnTo>
                <a:cubicBezTo>
                  <a:pt x="976472" y="878113"/>
                  <a:pt x="1017856" y="906187"/>
                  <a:pt x="1047725" y="946139"/>
                </a:cubicBezTo>
                <a:cubicBezTo>
                  <a:pt x="1077593" y="986091"/>
                  <a:pt x="1093427" y="1033601"/>
                  <a:pt x="1093427" y="1083271"/>
                </a:cubicBezTo>
                <a:lnTo>
                  <a:pt x="1093427" y="1215363"/>
                </a:lnTo>
                <a:cubicBezTo>
                  <a:pt x="1093427" y="1228681"/>
                  <a:pt x="1082631" y="1239478"/>
                  <a:pt x="1069317" y="1239478"/>
                </a:cubicBezTo>
                <a:lnTo>
                  <a:pt x="311448" y="1239478"/>
                </a:lnTo>
                <a:cubicBezTo>
                  <a:pt x="298133" y="1239478"/>
                  <a:pt x="287337" y="1228681"/>
                  <a:pt x="287337" y="1215363"/>
                </a:cubicBezTo>
                <a:cubicBezTo>
                  <a:pt x="287337" y="1202046"/>
                  <a:pt x="298133" y="1191248"/>
                  <a:pt x="311448" y="1191248"/>
                </a:cubicBezTo>
                <a:lnTo>
                  <a:pt x="1045206" y="1191248"/>
                </a:lnTo>
                <a:lnTo>
                  <a:pt x="1045206" y="1083271"/>
                </a:lnTo>
                <a:cubicBezTo>
                  <a:pt x="1045206" y="1003727"/>
                  <a:pt x="991586" y="932822"/>
                  <a:pt x="915296" y="910866"/>
                </a:cubicBezTo>
                <a:lnTo>
                  <a:pt x="782866" y="872354"/>
                </a:lnTo>
                <a:cubicBezTo>
                  <a:pt x="770271" y="868755"/>
                  <a:pt x="762714" y="855438"/>
                  <a:pt x="766673" y="842481"/>
                </a:cubicBezTo>
                <a:cubicBezTo>
                  <a:pt x="770271" y="829883"/>
                  <a:pt x="783586" y="822325"/>
                  <a:pt x="796541" y="825924"/>
                </a:cubicBezTo>
                <a:close/>
                <a:moveTo>
                  <a:pt x="546100" y="445197"/>
                </a:moveTo>
                <a:cubicBezTo>
                  <a:pt x="532362" y="445197"/>
                  <a:pt x="521517" y="456016"/>
                  <a:pt x="521517" y="469719"/>
                </a:cubicBezTo>
                <a:cubicBezTo>
                  <a:pt x="521517" y="483062"/>
                  <a:pt x="532362" y="493881"/>
                  <a:pt x="546100" y="493881"/>
                </a:cubicBezTo>
                <a:cubicBezTo>
                  <a:pt x="559114" y="493881"/>
                  <a:pt x="570321" y="483062"/>
                  <a:pt x="570321" y="469719"/>
                </a:cubicBezTo>
                <a:cubicBezTo>
                  <a:pt x="570321" y="456016"/>
                  <a:pt x="559114" y="445197"/>
                  <a:pt x="546100" y="445197"/>
                </a:cubicBezTo>
                <a:close/>
                <a:moveTo>
                  <a:pt x="546100" y="396875"/>
                </a:moveTo>
                <a:cubicBezTo>
                  <a:pt x="586227" y="396875"/>
                  <a:pt x="618763" y="429691"/>
                  <a:pt x="618763" y="469719"/>
                </a:cubicBezTo>
                <a:cubicBezTo>
                  <a:pt x="618763" y="509748"/>
                  <a:pt x="586227" y="542564"/>
                  <a:pt x="546100" y="542564"/>
                </a:cubicBezTo>
                <a:cubicBezTo>
                  <a:pt x="505972" y="542564"/>
                  <a:pt x="473075" y="509748"/>
                  <a:pt x="473075" y="469719"/>
                </a:cubicBezTo>
                <a:cubicBezTo>
                  <a:pt x="473075" y="429691"/>
                  <a:pt x="505972" y="396875"/>
                  <a:pt x="546100" y="396875"/>
                </a:cubicBezTo>
                <a:close/>
                <a:moveTo>
                  <a:pt x="548910" y="179253"/>
                </a:moveTo>
                <a:cubicBezTo>
                  <a:pt x="503132" y="179253"/>
                  <a:pt x="456272" y="191134"/>
                  <a:pt x="410854" y="214896"/>
                </a:cubicBezTo>
                <a:cubicBezTo>
                  <a:pt x="374087" y="234338"/>
                  <a:pt x="343809" y="264581"/>
                  <a:pt x="324344" y="302744"/>
                </a:cubicBezTo>
                <a:cubicBezTo>
                  <a:pt x="255857" y="435956"/>
                  <a:pt x="300193" y="552966"/>
                  <a:pt x="364715" y="618132"/>
                </a:cubicBezTo>
                <a:cubicBezTo>
                  <a:pt x="410133" y="664216"/>
                  <a:pt x="435005" y="726141"/>
                  <a:pt x="435005" y="792387"/>
                </a:cubicBezTo>
                <a:cubicBezTo>
                  <a:pt x="435005" y="794547"/>
                  <a:pt x="436807" y="796347"/>
                  <a:pt x="438970" y="796347"/>
                </a:cubicBezTo>
                <a:lnTo>
                  <a:pt x="524039" y="796347"/>
                </a:lnTo>
                <a:lnTo>
                  <a:pt x="524039" y="619572"/>
                </a:lnTo>
                <a:cubicBezTo>
                  <a:pt x="524039" y="606250"/>
                  <a:pt x="534853" y="595450"/>
                  <a:pt x="548190" y="595450"/>
                </a:cubicBezTo>
                <a:cubicBezTo>
                  <a:pt x="561887" y="595450"/>
                  <a:pt x="572340" y="606250"/>
                  <a:pt x="572340" y="619572"/>
                </a:cubicBezTo>
                <a:lnTo>
                  <a:pt x="572340" y="796347"/>
                </a:lnTo>
                <a:lnTo>
                  <a:pt x="658130" y="796347"/>
                </a:lnTo>
                <a:cubicBezTo>
                  <a:pt x="660293" y="796347"/>
                  <a:pt x="662095" y="794547"/>
                  <a:pt x="662095" y="792387"/>
                </a:cubicBezTo>
                <a:cubicBezTo>
                  <a:pt x="662095" y="726141"/>
                  <a:pt x="686967" y="664216"/>
                  <a:pt x="732745" y="617771"/>
                </a:cubicBezTo>
                <a:cubicBezTo>
                  <a:pt x="780326" y="569527"/>
                  <a:pt x="807000" y="505082"/>
                  <a:pt x="807000" y="437036"/>
                </a:cubicBezTo>
                <a:cubicBezTo>
                  <a:pt x="807000" y="345948"/>
                  <a:pt x="760140" y="263501"/>
                  <a:pt x="681920" y="216337"/>
                </a:cubicBezTo>
                <a:cubicBezTo>
                  <a:pt x="641188" y="191494"/>
                  <a:pt x="595770" y="179253"/>
                  <a:pt x="548910" y="179253"/>
                </a:cubicBezTo>
                <a:close/>
                <a:moveTo>
                  <a:pt x="552019" y="130649"/>
                </a:moveTo>
                <a:cubicBezTo>
                  <a:pt x="606404" y="131189"/>
                  <a:pt x="659391" y="145950"/>
                  <a:pt x="707152" y="174933"/>
                </a:cubicBezTo>
                <a:cubicBezTo>
                  <a:pt x="751489" y="201575"/>
                  <a:pt x="788616" y="239739"/>
                  <a:pt x="814569" y="284382"/>
                </a:cubicBezTo>
                <a:cubicBezTo>
                  <a:pt x="841243" y="330826"/>
                  <a:pt x="855301" y="383391"/>
                  <a:pt x="855301" y="437036"/>
                </a:cubicBezTo>
                <a:cubicBezTo>
                  <a:pt x="855301" y="518043"/>
                  <a:pt x="823941" y="594009"/>
                  <a:pt x="767349" y="651974"/>
                </a:cubicBezTo>
                <a:cubicBezTo>
                  <a:pt x="730582" y="689058"/>
                  <a:pt x="710397" y="739102"/>
                  <a:pt x="710397" y="792387"/>
                </a:cubicBezTo>
                <a:cubicBezTo>
                  <a:pt x="710397" y="810748"/>
                  <a:pt x="701025" y="826950"/>
                  <a:pt x="686606" y="836311"/>
                </a:cubicBezTo>
                <a:lnTo>
                  <a:pt x="686606" y="917678"/>
                </a:lnTo>
                <a:cubicBezTo>
                  <a:pt x="686606" y="963042"/>
                  <a:pt x="649839" y="999765"/>
                  <a:pt x="604421" y="999765"/>
                </a:cubicBezTo>
                <a:lnTo>
                  <a:pt x="497725" y="999765"/>
                </a:lnTo>
                <a:cubicBezTo>
                  <a:pt x="452307" y="999765"/>
                  <a:pt x="415180" y="963042"/>
                  <a:pt x="415180" y="917678"/>
                </a:cubicBezTo>
                <a:lnTo>
                  <a:pt x="415180" y="838831"/>
                </a:lnTo>
                <a:cubicBezTo>
                  <a:pt x="398238" y="830550"/>
                  <a:pt x="386703" y="812908"/>
                  <a:pt x="386703" y="792387"/>
                </a:cubicBezTo>
                <a:cubicBezTo>
                  <a:pt x="386703" y="739102"/>
                  <a:pt x="366518" y="689058"/>
                  <a:pt x="329751" y="651974"/>
                </a:cubicBezTo>
                <a:cubicBezTo>
                  <a:pt x="284693" y="606250"/>
                  <a:pt x="255857" y="548645"/>
                  <a:pt x="245764" y="485640"/>
                </a:cubicBezTo>
                <a:cubicBezTo>
                  <a:pt x="234950" y="417954"/>
                  <a:pt x="247206" y="347028"/>
                  <a:pt x="281089" y="280422"/>
                </a:cubicBezTo>
                <a:cubicBezTo>
                  <a:pt x="305240" y="233618"/>
                  <a:pt x="342367" y="196175"/>
                  <a:pt x="388506" y="171693"/>
                </a:cubicBezTo>
                <a:cubicBezTo>
                  <a:pt x="441854" y="143790"/>
                  <a:pt x="497635" y="130109"/>
                  <a:pt x="552019" y="130649"/>
                </a:cubicBezTo>
                <a:close/>
                <a:moveTo>
                  <a:pt x="755759" y="35763"/>
                </a:moveTo>
                <a:cubicBezTo>
                  <a:pt x="761920" y="35763"/>
                  <a:pt x="768171" y="38187"/>
                  <a:pt x="772993" y="43037"/>
                </a:cubicBezTo>
                <a:cubicBezTo>
                  <a:pt x="782280" y="52376"/>
                  <a:pt x="782280" y="67463"/>
                  <a:pt x="772993" y="77162"/>
                </a:cubicBezTo>
                <a:lnTo>
                  <a:pt x="725844" y="124219"/>
                </a:lnTo>
                <a:cubicBezTo>
                  <a:pt x="721201" y="128889"/>
                  <a:pt x="715129" y="131404"/>
                  <a:pt x="709057" y="131404"/>
                </a:cubicBezTo>
                <a:cubicBezTo>
                  <a:pt x="702984" y="131404"/>
                  <a:pt x="696555" y="128889"/>
                  <a:pt x="691912" y="124219"/>
                </a:cubicBezTo>
                <a:cubicBezTo>
                  <a:pt x="682625" y="114880"/>
                  <a:pt x="682625" y="99433"/>
                  <a:pt x="691912" y="90094"/>
                </a:cubicBezTo>
                <a:lnTo>
                  <a:pt x="739060" y="43037"/>
                </a:lnTo>
                <a:cubicBezTo>
                  <a:pt x="743525" y="38187"/>
                  <a:pt x="749597" y="35763"/>
                  <a:pt x="755759" y="35763"/>
                </a:cubicBezTo>
                <a:close/>
                <a:moveTo>
                  <a:pt x="337725" y="35754"/>
                </a:moveTo>
                <a:cubicBezTo>
                  <a:pt x="343962" y="35754"/>
                  <a:pt x="350199" y="38170"/>
                  <a:pt x="354899" y="43001"/>
                </a:cubicBezTo>
                <a:lnTo>
                  <a:pt x="402626" y="90245"/>
                </a:lnTo>
                <a:cubicBezTo>
                  <a:pt x="412388" y="99551"/>
                  <a:pt x="412388" y="114941"/>
                  <a:pt x="402626" y="124247"/>
                </a:cubicBezTo>
                <a:cubicBezTo>
                  <a:pt x="397926" y="128899"/>
                  <a:pt x="391779" y="131405"/>
                  <a:pt x="385632" y="131405"/>
                </a:cubicBezTo>
                <a:cubicBezTo>
                  <a:pt x="379486" y="131405"/>
                  <a:pt x="373339" y="128899"/>
                  <a:pt x="368277" y="124247"/>
                </a:cubicBezTo>
                <a:lnTo>
                  <a:pt x="320551" y="76645"/>
                </a:lnTo>
                <a:cubicBezTo>
                  <a:pt x="311150" y="67339"/>
                  <a:pt x="311150" y="51949"/>
                  <a:pt x="320551" y="43001"/>
                </a:cubicBezTo>
                <a:cubicBezTo>
                  <a:pt x="325251" y="38170"/>
                  <a:pt x="331488" y="35754"/>
                  <a:pt x="337725" y="35754"/>
                </a:cubicBezTo>
                <a:close/>
                <a:moveTo>
                  <a:pt x="548481" y="0"/>
                </a:moveTo>
                <a:cubicBezTo>
                  <a:pt x="561869" y="0"/>
                  <a:pt x="572725" y="10417"/>
                  <a:pt x="572725" y="24067"/>
                </a:cubicBezTo>
                <a:lnTo>
                  <a:pt x="572725" y="73998"/>
                </a:lnTo>
                <a:cubicBezTo>
                  <a:pt x="572725" y="87289"/>
                  <a:pt x="561869" y="98066"/>
                  <a:pt x="548481" y="98066"/>
                </a:cubicBezTo>
                <a:cubicBezTo>
                  <a:pt x="535092" y="98066"/>
                  <a:pt x="523875" y="87289"/>
                  <a:pt x="523875" y="73998"/>
                </a:cubicBezTo>
                <a:lnTo>
                  <a:pt x="523875" y="24067"/>
                </a:lnTo>
                <a:cubicBezTo>
                  <a:pt x="523875" y="10417"/>
                  <a:pt x="535092" y="0"/>
                  <a:pt x="548481" y="0"/>
                </a:cubicBezTo>
                <a:close/>
              </a:path>
            </a:pathLst>
          </a:custGeom>
          <a:solidFill>
            <a:schemeClr val="bg2"/>
          </a:solidFill>
          <a:ln>
            <a:noFill/>
          </a:ln>
          <a:effectLst/>
        </p:spPr>
        <p:txBody>
          <a:bodyPr wrap="square" anchor="ctr">
            <a:noAutofit/>
          </a:bodyPr>
          <a:lstStyle/>
          <a:p>
            <a:endParaRPr lang="en-US" sz="900">
              <a:latin typeface="Lato Light" panose="020F0502020204030203" pitchFamily="34" charset="0"/>
            </a:endParaRPr>
          </a:p>
        </p:txBody>
      </p:sp>
      <p:sp>
        <p:nvSpPr>
          <p:cNvPr id="83" name="Subtitle 2">
            <a:extLst>
              <a:ext uri="{FF2B5EF4-FFF2-40B4-BE49-F238E27FC236}">
                <a16:creationId xmlns:a16="http://schemas.microsoft.com/office/drawing/2014/main" id="{9FBBCA6F-2C43-634C-AD08-DC65BB9353A0}"/>
              </a:ext>
            </a:extLst>
          </p:cNvPr>
          <p:cNvSpPr txBox="1">
            <a:spLocks/>
          </p:cNvSpPr>
          <p:nvPr/>
        </p:nvSpPr>
        <p:spPr>
          <a:xfrm>
            <a:off x="938029" y="3981186"/>
            <a:ext cx="1598179" cy="2636747"/>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Business Engagement</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Use Case Validation</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Solution Scoping</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Requirements Analysis</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Business Analysts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Technical Analysts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Principal Consultants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Project Delivery</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p:txBody>
      </p:sp>
      <p:sp>
        <p:nvSpPr>
          <p:cNvPr id="84" name="Subtitle 2">
            <a:extLst>
              <a:ext uri="{FF2B5EF4-FFF2-40B4-BE49-F238E27FC236}">
                <a16:creationId xmlns:a16="http://schemas.microsoft.com/office/drawing/2014/main" id="{4FF8E302-0F1A-424F-BC46-AC4064AD2B5F}"/>
              </a:ext>
            </a:extLst>
          </p:cNvPr>
          <p:cNvSpPr txBox="1">
            <a:spLocks/>
          </p:cNvSpPr>
          <p:nvPr/>
        </p:nvSpPr>
        <p:spPr>
          <a:xfrm>
            <a:off x="3076650" y="3981186"/>
            <a:ext cx="1595929" cy="2569037"/>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Operating Model Dev</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Domain Definition</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Glossary &amp; Catalogue</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Lineage &amp; Quality</a:t>
            </a:r>
          </a:p>
          <a:p>
            <a:pPr>
              <a:lnSpc>
                <a:spcPts val="1750"/>
              </a:lnSpc>
            </a:pPr>
            <a:b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b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Governance Consultants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Technical Analysts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Integration Developers</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p:txBody>
      </p:sp>
      <p:sp>
        <p:nvSpPr>
          <p:cNvPr id="85" name="Subtitle 2">
            <a:extLst>
              <a:ext uri="{FF2B5EF4-FFF2-40B4-BE49-F238E27FC236}">
                <a16:creationId xmlns:a16="http://schemas.microsoft.com/office/drawing/2014/main" id="{88198F38-F185-554A-B7A1-7DEA7850CB00}"/>
              </a:ext>
            </a:extLst>
          </p:cNvPr>
          <p:cNvSpPr txBox="1">
            <a:spLocks/>
          </p:cNvSpPr>
          <p:nvPr/>
        </p:nvSpPr>
        <p:spPr>
          <a:xfrm>
            <a:off x="5215273" y="4023472"/>
            <a:ext cx="1593677" cy="2338204"/>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Platform &amp; Solution Development</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Vendor Analysis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E2E Architecture </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Enterprise Architects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Solution Architects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Solution Designers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Architects</a:t>
            </a:r>
          </a:p>
        </p:txBody>
      </p:sp>
      <p:sp>
        <p:nvSpPr>
          <p:cNvPr id="86" name="Subtitle 2">
            <a:extLst>
              <a:ext uri="{FF2B5EF4-FFF2-40B4-BE49-F238E27FC236}">
                <a16:creationId xmlns:a16="http://schemas.microsoft.com/office/drawing/2014/main" id="{2464D0EE-A335-024D-8314-0F051E55927E}"/>
              </a:ext>
            </a:extLst>
          </p:cNvPr>
          <p:cNvSpPr txBox="1">
            <a:spLocks/>
          </p:cNvSpPr>
          <p:nvPr/>
        </p:nvSpPr>
        <p:spPr>
          <a:xfrm>
            <a:off x="9488014" y="4023472"/>
            <a:ext cx="1598180" cy="2338204"/>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Predictive Analytics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Sentiment Analysis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Geospatial Analysis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Customer Churn</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Machine Learning Engineers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Technical Analysts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AI Ops Model Devs</a:t>
            </a:r>
          </a:p>
        </p:txBody>
      </p:sp>
      <p:sp>
        <p:nvSpPr>
          <p:cNvPr id="87" name="Subtitle 2">
            <a:extLst>
              <a:ext uri="{FF2B5EF4-FFF2-40B4-BE49-F238E27FC236}">
                <a16:creationId xmlns:a16="http://schemas.microsoft.com/office/drawing/2014/main" id="{74265F97-B99B-A042-92CD-4EE163341DFF}"/>
              </a:ext>
            </a:extLst>
          </p:cNvPr>
          <p:cNvSpPr txBox="1">
            <a:spLocks/>
          </p:cNvSpPr>
          <p:nvPr/>
        </p:nvSpPr>
        <p:spPr>
          <a:xfrm>
            <a:off x="7312571" y="4023472"/>
            <a:ext cx="1674072" cy="2372060"/>
          </a:xfrm>
          <a:prstGeom prst="rect">
            <a:avLst/>
          </a:prstGeom>
        </p:spPr>
        <p:txBody>
          <a:bodyPr vert="horz" wrap="square" lIns="45720" tIns="22860" rIns="45720" bIns="22860" rtlCol="0" anchor="t">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Pipeline Dev</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Modelling</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API Development</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Reporting Solutions</a:t>
            </a:r>
          </a:p>
          <a:p>
            <a:pPr>
              <a:lnSpc>
                <a:spcPts val="1750"/>
              </a:lnSpc>
            </a:pP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Integration Engineers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Data </a:t>
            </a:r>
            <a:r>
              <a:rPr lang="en-US" sz="1100" err="1">
                <a:solidFill>
                  <a:schemeClr val="bg1"/>
                </a:solidFill>
                <a:latin typeface="Roboto Light" panose="02000000000000000000" pitchFamily="2" charset="0"/>
                <a:ea typeface="Roboto Light" panose="02000000000000000000" pitchFamily="2" charset="0"/>
                <a:cs typeface="Lato" panose="020F0502020204030203" pitchFamily="34" charset="0"/>
              </a:rPr>
              <a:t>Modellers</a:t>
            </a:r>
            <a:endPar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endParaRP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BI Developers</a:t>
            </a:r>
          </a:p>
          <a:p>
            <a:pPr>
              <a:lnSpc>
                <a:spcPts val="1750"/>
              </a:lnSpc>
            </a:pPr>
            <a:r>
              <a:rPr lang="en-US" sz="1100">
                <a:solidFill>
                  <a:schemeClr val="bg1"/>
                </a:solidFill>
                <a:latin typeface="Roboto Light" panose="02000000000000000000" pitchFamily="2" charset="0"/>
                <a:ea typeface="Roboto Light" panose="02000000000000000000" pitchFamily="2" charset="0"/>
                <a:cs typeface="Lato" panose="020F0502020204030203" pitchFamily="34" charset="0"/>
              </a:rPr>
              <a:t>IAM &amp; Security Engineers</a:t>
            </a:r>
          </a:p>
        </p:txBody>
      </p:sp>
      <p:sp>
        <p:nvSpPr>
          <p:cNvPr id="36" name="TextBox 35">
            <a:extLst>
              <a:ext uri="{FF2B5EF4-FFF2-40B4-BE49-F238E27FC236}">
                <a16:creationId xmlns:a16="http://schemas.microsoft.com/office/drawing/2014/main" id="{9159FA5F-7D86-5534-3915-A8A77A42BD9D}"/>
              </a:ext>
            </a:extLst>
          </p:cNvPr>
          <p:cNvSpPr txBox="1"/>
          <p:nvPr/>
        </p:nvSpPr>
        <p:spPr>
          <a:xfrm>
            <a:off x="834094" y="633721"/>
            <a:ext cx="5170006"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rgbClr val="00AE82"/>
                </a:solidFill>
                <a:effectLst/>
                <a:uLnTx/>
                <a:uFillTx/>
                <a:latin typeface="Roboto" panose="02000000000000000000" pitchFamily="2" charset="0"/>
                <a:ea typeface="Roboto" panose="02000000000000000000" pitchFamily="2" charset="0"/>
                <a:cs typeface="Poppins" pitchFamily="2" charset="77"/>
              </a:rPr>
              <a:t>intelia Data Solution Delivery</a:t>
            </a:r>
          </a:p>
        </p:txBody>
      </p:sp>
      <p:sp>
        <p:nvSpPr>
          <p:cNvPr id="4" name="TextBox 3">
            <a:extLst>
              <a:ext uri="{FF2B5EF4-FFF2-40B4-BE49-F238E27FC236}">
                <a16:creationId xmlns:a16="http://schemas.microsoft.com/office/drawing/2014/main" id="{C232F049-7DCF-7239-65C4-60C1C55AFB79}"/>
              </a:ext>
            </a:extLst>
          </p:cNvPr>
          <p:cNvSpPr txBox="1"/>
          <p:nvPr/>
        </p:nvSpPr>
        <p:spPr>
          <a:xfrm>
            <a:off x="10880521" y="6582200"/>
            <a:ext cx="2460707" cy="246221"/>
          </a:xfrm>
          <a:prstGeom prst="rect">
            <a:avLst/>
          </a:prstGeom>
          <a:noFill/>
        </p:spPr>
        <p:txBody>
          <a:bodyPr wrap="square" rtlCol="0">
            <a:spAutoFit/>
          </a:bodyPr>
          <a:lstStyle/>
          <a:p>
            <a:r>
              <a:rPr lang="en-US" sz="1000">
                <a:latin typeface="Roboto Light" panose="02000000000000000000" pitchFamily="2" charset="0"/>
                <a:ea typeface="Roboto Light" panose="02000000000000000000" pitchFamily="2" charset="0"/>
              </a:rPr>
              <a:t>www.intelia.com.au</a:t>
            </a:r>
            <a:endParaRPr lang="en-AU" sz="1000">
              <a:latin typeface="Roboto Light" panose="02000000000000000000" pitchFamily="2" charset="0"/>
              <a:ea typeface="Roboto Light" panose="02000000000000000000" pitchFamily="2" charset="0"/>
            </a:endParaRPr>
          </a:p>
        </p:txBody>
      </p:sp>
      <p:pic>
        <p:nvPicPr>
          <p:cNvPr id="5" name="Picture 2" descr="data governance Icon - Free PNG &amp; SVG 3852329 - Noun Project">
            <a:extLst>
              <a:ext uri="{FF2B5EF4-FFF2-40B4-BE49-F238E27FC236}">
                <a16:creationId xmlns:a16="http://schemas.microsoft.com/office/drawing/2014/main" id="{9CCB4C76-1496-3916-5024-35E54A143117}"/>
              </a:ext>
            </a:extLst>
          </p:cNvPr>
          <p:cNvPicPr>
            <a:picLocks noChangeAspect="1" noChangeArrowheads="1"/>
          </p:cNvPicPr>
          <p:nvPr/>
        </p:nvPicPr>
        <p:blipFill>
          <a:blip r:embed="rId2">
            <a:alphaModFix/>
            <a:duotone>
              <a:schemeClr val="bg2">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411373" y="2063227"/>
            <a:ext cx="926482" cy="926482"/>
          </a:xfrm>
          <a:prstGeom prst="rect">
            <a:avLst/>
          </a:prstGeom>
          <a:noFill/>
        </p:spPr>
      </p:pic>
      <p:pic>
        <p:nvPicPr>
          <p:cNvPr id="1034" name="Picture 10" descr="Solution - Free education icons">
            <a:extLst>
              <a:ext uri="{FF2B5EF4-FFF2-40B4-BE49-F238E27FC236}">
                <a16:creationId xmlns:a16="http://schemas.microsoft.com/office/drawing/2014/main" id="{A20F48D4-C857-E78C-8399-263FF922FBD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07275" y="2098259"/>
            <a:ext cx="891450" cy="8914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nd to End Data Engineering Services | Saxon AI">
            <a:extLst>
              <a:ext uri="{FF2B5EF4-FFF2-40B4-BE49-F238E27FC236}">
                <a16:creationId xmlns:a16="http://schemas.microsoft.com/office/drawing/2014/main" id="{D2482E22-A87F-2AF5-76E6-EC8FAB17B54C}"/>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841378" y="2112545"/>
            <a:ext cx="891450" cy="8914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dvanced Platform Features - Boomi">
            <a:extLst>
              <a:ext uri="{FF2B5EF4-FFF2-40B4-BE49-F238E27FC236}">
                <a16:creationId xmlns:a16="http://schemas.microsoft.com/office/drawing/2014/main" id="{E4AA9F4E-8919-C6B4-ED1A-3BFD67CD316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15494" y="2059552"/>
            <a:ext cx="977211" cy="9772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DA earns Google Cloud Data Analytics Partner Specialization">
            <a:extLst>
              <a:ext uri="{FF2B5EF4-FFF2-40B4-BE49-F238E27FC236}">
                <a16:creationId xmlns:a16="http://schemas.microsoft.com/office/drawing/2014/main" id="{B50CFD4C-D578-70D0-BA62-F48F261338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18123" y="269767"/>
            <a:ext cx="963894" cy="96389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2780ED6-681F-AB6A-91D7-5570C7D414D3}"/>
              </a:ext>
            </a:extLst>
          </p:cNvPr>
          <p:cNvPicPr>
            <a:picLocks noChangeAspect="1"/>
          </p:cNvPicPr>
          <p:nvPr/>
        </p:nvPicPr>
        <p:blipFill>
          <a:blip r:embed="rId11"/>
          <a:stretch>
            <a:fillRect/>
          </a:stretch>
        </p:blipFill>
        <p:spPr>
          <a:xfrm>
            <a:off x="7634832" y="267547"/>
            <a:ext cx="963893" cy="958568"/>
          </a:xfrm>
          <a:prstGeom prst="rect">
            <a:avLst/>
          </a:prstGeom>
        </p:spPr>
      </p:pic>
      <p:sp>
        <p:nvSpPr>
          <p:cNvPr id="8" name="TextBox 7">
            <a:extLst>
              <a:ext uri="{FF2B5EF4-FFF2-40B4-BE49-F238E27FC236}">
                <a16:creationId xmlns:a16="http://schemas.microsoft.com/office/drawing/2014/main" id="{4B560E3C-5EA9-37CE-E315-A92F14A46964}"/>
              </a:ext>
            </a:extLst>
          </p:cNvPr>
          <p:cNvSpPr txBox="1"/>
          <p:nvPr/>
        </p:nvSpPr>
        <p:spPr>
          <a:xfrm>
            <a:off x="864257" y="1145404"/>
            <a:ext cx="5971508" cy="276999"/>
          </a:xfrm>
          <a:prstGeom prst="rect">
            <a:avLst/>
          </a:prstGeom>
          <a:noFill/>
        </p:spPr>
        <p:txBody>
          <a:bodyPr wrap="none" rtlCol="0">
            <a:spAutoFit/>
          </a:bodyPr>
          <a:lstStyle/>
          <a:p>
            <a:pPr algn="ctr"/>
            <a:r>
              <a:rPr lang="en-US" sz="1200" spc="150">
                <a:latin typeface="Roboto Light" panose="02000000000000000000" pitchFamily="2" charset="0"/>
                <a:ea typeface="Roboto Light" panose="02000000000000000000" pitchFamily="2" charset="0"/>
                <a:cs typeface="Poppins Light" pitchFamily="2" charset="77"/>
              </a:rPr>
              <a:t>Data Services Supporting the Bendigo &amp; Adelaide Bank Data Journey</a:t>
            </a:r>
          </a:p>
        </p:txBody>
      </p:sp>
    </p:spTree>
    <p:extLst>
      <p:ext uri="{BB962C8B-B14F-4D97-AF65-F5344CB8AC3E}">
        <p14:creationId xmlns:p14="http://schemas.microsoft.com/office/powerpoint/2010/main" val="301136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4_Office Theme">
  <a:themeElements>
    <a:clrScheme name="intelia">
      <a:dk1>
        <a:srgbClr val="000000"/>
      </a:dk1>
      <a:lt1>
        <a:sysClr val="window" lastClr="FFFFFF"/>
      </a:lt1>
      <a:dk2>
        <a:srgbClr val="0D2A3E"/>
      </a:dk2>
      <a:lt2>
        <a:srgbClr val="FFFFFF"/>
      </a:lt2>
      <a:accent1>
        <a:srgbClr val="00AA7F"/>
      </a:accent1>
      <a:accent2>
        <a:srgbClr val="E37A19"/>
      </a:accent2>
      <a:accent3>
        <a:srgbClr val="C33D98"/>
      </a:accent3>
      <a:accent4>
        <a:srgbClr val="0F5EFD"/>
      </a:accent4>
      <a:accent5>
        <a:srgbClr val="FFC000"/>
      </a:accent5>
      <a:accent6>
        <a:srgbClr val="A5A5A5"/>
      </a:accent6>
      <a:hlink>
        <a:srgbClr val="0563C1"/>
      </a:hlink>
      <a:folHlink>
        <a:srgbClr val="954F72"/>
      </a:folHlink>
    </a:clrScheme>
    <a:fontScheme name="intelia">
      <a:majorFont>
        <a:latin typeface="Roboto"/>
        <a:ea typeface=""/>
        <a:cs typeface=""/>
      </a:majorFont>
      <a:minorFont>
        <a:latin typeface="Roboto Light"/>
        <a:ea typeface=""/>
        <a:cs typeface=""/>
      </a:minorFont>
    </a:fontScheme>
    <a:fmtScheme name="Glossy">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ia PPT Template - Logo Bottom Left Corner.potx" id="{1FCFC047-CC3B-434A-BB75-38637D81B93F}" vid="{23B8C91A-BEEA-4756-886F-210CBBD401D5}"/>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7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5EC79307BDF4295C10AC82BCAE190" ma:contentTypeVersion="12" ma:contentTypeDescription="Create a new document." ma:contentTypeScope="" ma:versionID="0f0308aefe13974c65752fd3353aedfb">
  <xsd:schema xmlns:xsd="http://www.w3.org/2001/XMLSchema" xmlns:xs="http://www.w3.org/2001/XMLSchema" xmlns:p="http://schemas.microsoft.com/office/2006/metadata/properties" xmlns:ns2="daf93972-1964-4522-aa34-640805a01c3a" xmlns:ns3="e52cd9e7-35e5-4bd3-9cab-ca6a63c31e52" targetNamespace="http://schemas.microsoft.com/office/2006/metadata/properties" ma:root="true" ma:fieldsID="aba3c788a807feaf6f638ceb175dbe8c" ns2:_="" ns3:_="">
    <xsd:import namespace="daf93972-1964-4522-aa34-640805a01c3a"/>
    <xsd:import namespace="e52cd9e7-35e5-4bd3-9cab-ca6a63c31e52"/>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AutoTags" minOccurs="0"/>
                <xsd:element ref="ns2:MediaServiceOCR"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f93972-1964-4522-aa34-640805a01c3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52cd9e7-35e5-4bd3-9cab-ca6a63c31e5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2485BA-9C72-43BA-BBBE-3BF2CC4AAA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f93972-1964-4522-aa34-640805a01c3a"/>
    <ds:schemaRef ds:uri="e52cd9e7-35e5-4bd3-9cab-ca6a63c31e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A67598D-21E9-4D7F-9F04-093AFB032780}">
  <ds:schemaRefs>
    <ds:schemaRef ds:uri="1b9c1699-ebf9-4367-a19b-a2ba34f35519"/>
    <ds:schemaRef ds:uri="552df572-a05a-4d7a-b405-ea907adc8e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328FD7A-390C-4CA8-9017-55F4B9FB54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12</Notes>
  <HiddenSlides>0</HiddenSlides>
  <ScaleCrop>false</ScaleCrop>
  <HeadingPairs>
    <vt:vector size="4" baseType="variant">
      <vt:variant>
        <vt:lpstr>Theme</vt:lpstr>
      </vt:variant>
      <vt:variant>
        <vt:i4>7</vt:i4>
      </vt:variant>
      <vt:variant>
        <vt:lpstr>Slide Titles</vt:lpstr>
      </vt:variant>
      <vt:variant>
        <vt:i4>18</vt:i4>
      </vt:variant>
    </vt:vector>
  </HeadingPairs>
  <TitlesOfParts>
    <vt:vector size="25" baseType="lpstr">
      <vt:lpstr>Office Theme</vt:lpstr>
      <vt:lpstr>4_Office Theme</vt:lpstr>
      <vt:lpstr>6_Custom Design</vt:lpstr>
      <vt:lpstr>Office Theme</vt:lpstr>
      <vt:lpstr>1_Office Theme</vt:lpstr>
      <vt:lpstr>Custom Design</vt:lpstr>
      <vt:lpstr>7_Custom Design</vt:lpstr>
      <vt:lpstr>PowerPoint Presentation</vt:lpstr>
      <vt:lpstr>PowerPoint Presentation</vt:lpstr>
      <vt:lpstr>PowerPoint Presentation</vt:lpstr>
      <vt:lpstr>PowerPoint Presentation</vt:lpstr>
      <vt:lpstr>PowerPoint Presentation</vt:lpstr>
      <vt:lpstr>PowerPoint Presentation</vt:lpstr>
      <vt:lpstr>Our Delivery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Darcy Roach</dc:creator>
  <cp:revision>8</cp:revision>
  <dcterms:created xsi:type="dcterms:W3CDTF">2024-06-04T00:00:41Z</dcterms:created>
  <dcterms:modified xsi:type="dcterms:W3CDTF">2024-08-05T04:19:33Z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0x01010081F5EC79307BDF4295C10AC82BCAE190</vt:lpwstr>
  </property>
  <property fmtid="{D5CDD505-2E9C-101B-9397-08002B2CF9AE}" pid="3" name="MediaServiceImageTags">
    <vt:lpwstr/>
  </property>
</Properties>
</file>